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handoutMasterIdLst>
    <p:handoutMasterId r:id="rId46"/>
  </p:handoutMasterIdLst>
  <p:sldIdLst>
    <p:sldId id="256" r:id="rId2"/>
    <p:sldId id="257" r:id="rId3"/>
    <p:sldId id="258" r:id="rId4"/>
    <p:sldId id="259" r:id="rId5"/>
    <p:sldId id="317" r:id="rId6"/>
    <p:sldId id="318" r:id="rId7"/>
    <p:sldId id="319" r:id="rId8"/>
    <p:sldId id="320" r:id="rId9"/>
    <p:sldId id="321" r:id="rId10"/>
    <p:sldId id="323" r:id="rId11"/>
    <p:sldId id="322" r:id="rId12"/>
    <p:sldId id="324" r:id="rId13"/>
    <p:sldId id="325" r:id="rId14"/>
    <p:sldId id="326" r:id="rId15"/>
    <p:sldId id="260" r:id="rId16"/>
    <p:sldId id="352" r:id="rId17"/>
    <p:sldId id="293"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 id="346" r:id="rId37"/>
    <p:sldId id="347" r:id="rId38"/>
    <p:sldId id="353" r:id="rId39"/>
    <p:sldId id="348" r:id="rId40"/>
    <p:sldId id="349" r:id="rId41"/>
    <p:sldId id="354" r:id="rId42"/>
    <p:sldId id="355" r:id="rId43"/>
    <p:sldId id="296" r:id="rId44"/>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292" autoAdjust="0"/>
    <p:restoredTop sz="96343" autoAdjust="0"/>
  </p:normalViewPr>
  <p:slideViewPr>
    <p:cSldViewPr>
      <p:cViewPr>
        <p:scale>
          <a:sx n="90" d="100"/>
          <a:sy n="90" d="100"/>
        </p:scale>
        <p:origin x="-101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a:defRPr sz="1200"/>
            </a:lvl1pPr>
          </a:lstStyle>
          <a:p>
            <a:fld id="{A167E21C-5023-4FEA-9E3A-D93A22BA5237}" type="datetimeFigureOut">
              <a:rPr lang="en-GB" smtClean="0"/>
              <a:pPr/>
              <a:t>11/09/2014</a:t>
            </a:fld>
            <a:endParaRPr lang="en-GB"/>
          </a:p>
        </p:txBody>
      </p:sp>
      <p:sp>
        <p:nvSpPr>
          <p:cNvPr id="4" name="Footer Placeholder 3"/>
          <p:cNvSpPr>
            <a:spLocks noGrp="1"/>
          </p:cNvSpPr>
          <p:nvPr>
            <p:ph type="ftr" sz="quarter" idx="2"/>
          </p:nvPr>
        </p:nvSpPr>
        <p:spPr>
          <a:xfrm>
            <a:off x="0" y="9493250"/>
            <a:ext cx="2976563" cy="5000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9375" y="9493250"/>
            <a:ext cx="2976563" cy="500063"/>
          </a:xfrm>
          <a:prstGeom prst="rect">
            <a:avLst/>
          </a:prstGeom>
        </p:spPr>
        <p:txBody>
          <a:bodyPr vert="horz" lIns="91440" tIns="45720" rIns="91440" bIns="45720" rtlCol="0" anchor="b"/>
          <a:lstStyle>
            <a:lvl1pPr algn="r">
              <a:defRPr sz="1200"/>
            </a:lvl1pPr>
          </a:lstStyle>
          <a:p>
            <a:fld id="{F2006333-E012-4B61-9949-DF1689AE3846}" type="slidenum">
              <a:rPr lang="en-GB" smtClean="0"/>
              <a:pPr/>
              <a:t>‹#›</a:t>
            </a:fld>
            <a:endParaRPr lang="en-GB"/>
          </a:p>
        </p:txBody>
      </p:sp>
    </p:spTree>
    <p:extLst>
      <p:ext uri="{BB962C8B-B14F-4D97-AF65-F5344CB8AC3E}">
        <p14:creationId xmlns:p14="http://schemas.microsoft.com/office/powerpoint/2010/main" val="38801675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vl1pPr>
          </a:lstStyle>
          <a:p>
            <a:endParaRPr lang="en-GB"/>
          </a:p>
        </p:txBody>
      </p:sp>
      <p:sp>
        <p:nvSpPr>
          <p:cNvPr id="3" name="Date Placeholder 2"/>
          <p:cNvSpPr>
            <a:spLocks noGrp="1"/>
          </p:cNvSpPr>
          <p:nvPr>
            <p:ph type="dt" idx="1"/>
          </p:nvPr>
        </p:nvSpPr>
        <p:spPr>
          <a:xfrm>
            <a:off x="3890008" y="0"/>
            <a:ext cx="2975928" cy="499745"/>
          </a:xfrm>
          <a:prstGeom prst="rect">
            <a:avLst/>
          </a:prstGeom>
        </p:spPr>
        <p:txBody>
          <a:bodyPr vert="horz" lIns="96350" tIns="48175" rIns="96350" bIns="48175" rtlCol="0"/>
          <a:lstStyle>
            <a:lvl1pPr algn="r">
              <a:defRPr sz="1300"/>
            </a:lvl1pPr>
          </a:lstStyle>
          <a:p>
            <a:fld id="{A00FA0C3-7FFB-4775-AFF2-920F7EEB5C92}" type="datetimeFigureOut">
              <a:rPr lang="en-GB" smtClean="0"/>
              <a:pPr/>
              <a:t>11/09/2014</a:t>
            </a:fld>
            <a:endParaRPr lang="en-GB"/>
          </a:p>
        </p:txBody>
      </p:sp>
      <p:sp>
        <p:nvSpPr>
          <p:cNvPr id="4" name="Slide Image Placeholder 3"/>
          <p:cNvSpPr>
            <a:spLocks noGrp="1" noRot="1" noChangeAspect="1"/>
          </p:cNvSpPr>
          <p:nvPr>
            <p:ph type="sldImg" idx="2"/>
          </p:nvPr>
        </p:nvSpPr>
        <p:spPr>
          <a:xfrm>
            <a:off x="935038" y="749300"/>
            <a:ext cx="4997450" cy="3748088"/>
          </a:xfrm>
          <a:prstGeom prst="rect">
            <a:avLst/>
          </a:prstGeom>
          <a:noFill/>
          <a:ln w="12700">
            <a:solidFill>
              <a:prstClr val="black"/>
            </a:solidFill>
          </a:ln>
        </p:spPr>
        <p:txBody>
          <a:bodyPr vert="horz" lIns="96350" tIns="48175" rIns="96350" bIns="48175" rtlCol="0" anchor="ctr"/>
          <a:lstStyle/>
          <a:p>
            <a:endParaRPr lang="en-GB"/>
          </a:p>
        </p:txBody>
      </p:sp>
      <p:sp>
        <p:nvSpPr>
          <p:cNvPr id="5" name="Notes Placeholder 4"/>
          <p:cNvSpPr>
            <a:spLocks noGrp="1"/>
          </p:cNvSpPr>
          <p:nvPr>
            <p:ph type="body" sz="quarter" idx="3"/>
          </p:nvPr>
        </p:nvSpPr>
        <p:spPr>
          <a:xfrm>
            <a:off x="686753" y="4747578"/>
            <a:ext cx="5494020" cy="4497705"/>
          </a:xfrm>
          <a:prstGeom prst="rect">
            <a:avLst/>
          </a:prstGeom>
        </p:spPr>
        <p:txBody>
          <a:bodyPr vert="horz" lIns="96350" tIns="48175" rIns="96350" bIns="4817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3420"/>
            <a:ext cx="2975928" cy="499745"/>
          </a:xfrm>
          <a:prstGeom prst="rect">
            <a:avLst/>
          </a:prstGeom>
        </p:spPr>
        <p:txBody>
          <a:bodyPr vert="horz" lIns="96350" tIns="48175" rIns="96350" bIns="48175" rtlCol="0" anchor="b"/>
          <a:lstStyle>
            <a:lvl1pPr algn="l">
              <a:defRPr sz="1300"/>
            </a:lvl1pPr>
          </a:lstStyle>
          <a:p>
            <a:endParaRPr lang="en-GB"/>
          </a:p>
        </p:txBody>
      </p:sp>
      <p:sp>
        <p:nvSpPr>
          <p:cNvPr id="7" name="Slide Number Placeholder 6"/>
          <p:cNvSpPr>
            <a:spLocks noGrp="1"/>
          </p:cNvSpPr>
          <p:nvPr>
            <p:ph type="sldNum" sz="quarter" idx="5"/>
          </p:nvPr>
        </p:nvSpPr>
        <p:spPr>
          <a:xfrm>
            <a:off x="3890008" y="9493420"/>
            <a:ext cx="2975928" cy="499745"/>
          </a:xfrm>
          <a:prstGeom prst="rect">
            <a:avLst/>
          </a:prstGeom>
        </p:spPr>
        <p:txBody>
          <a:bodyPr vert="horz" lIns="96350" tIns="48175" rIns="96350" bIns="48175" rtlCol="0" anchor="b"/>
          <a:lstStyle>
            <a:lvl1pPr algn="r">
              <a:defRPr sz="1300"/>
            </a:lvl1pPr>
          </a:lstStyle>
          <a:p>
            <a:fld id="{9EC8BB37-829F-4217-9F0B-2138076BE7E8}" type="slidenum">
              <a:rPr lang="en-GB" smtClean="0"/>
              <a:pPr/>
              <a:t>‹#›</a:t>
            </a:fld>
            <a:endParaRPr lang="en-GB"/>
          </a:p>
        </p:txBody>
      </p:sp>
    </p:spTree>
    <p:extLst>
      <p:ext uri="{BB962C8B-B14F-4D97-AF65-F5344CB8AC3E}">
        <p14:creationId xmlns:p14="http://schemas.microsoft.com/office/powerpoint/2010/main" val="4251244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3"/>
              </a:buClr>
              <a:defRPr/>
            </a:pPr>
            <a:r>
              <a:rPr lang="en-GB" dirty="0" smtClean="0"/>
              <a:t>All of us are project managers  in our day to day lives in one way or another however, construction projects are  complex and frequently involve  large sums of money. Therefore, the profession of project management has evolved in recent years.</a:t>
            </a:r>
          </a:p>
          <a:p>
            <a:pPr>
              <a:buClr>
                <a:schemeClr val="accent3"/>
              </a:buClr>
              <a:defRPr/>
            </a:pPr>
            <a:endParaRPr lang="en-GB" dirty="0" smtClean="0"/>
          </a:p>
          <a:p>
            <a:pPr>
              <a:buClr>
                <a:schemeClr val="accent3"/>
              </a:buClr>
              <a:defRPr/>
            </a:pPr>
            <a:r>
              <a:rPr lang="en-GB" dirty="0" smtClean="0"/>
              <a:t> The role of the PM was once undertaken by the Architect  but as projects have become more and more complex with faster delivery times  there was a need for a specialised manager  of the construction process</a:t>
            </a:r>
          </a:p>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2</a:t>
            </a:fld>
            <a:endParaRPr lang="en-GB"/>
          </a:p>
        </p:txBody>
      </p:sp>
    </p:spTree>
    <p:extLst>
      <p:ext uri="{BB962C8B-B14F-4D97-AF65-F5344CB8AC3E}">
        <p14:creationId xmlns:p14="http://schemas.microsoft.com/office/powerpoint/2010/main" val="2277068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3</a:t>
            </a:fld>
            <a:endParaRPr lang="en-GB"/>
          </a:p>
        </p:txBody>
      </p:sp>
    </p:spTree>
    <p:extLst>
      <p:ext uri="{BB962C8B-B14F-4D97-AF65-F5344CB8AC3E}">
        <p14:creationId xmlns:p14="http://schemas.microsoft.com/office/powerpoint/2010/main" val="2277068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15</a:t>
            </a:fld>
            <a:endParaRPr lang="en-GB"/>
          </a:p>
        </p:txBody>
      </p:sp>
    </p:spTree>
    <p:extLst>
      <p:ext uri="{BB962C8B-B14F-4D97-AF65-F5344CB8AC3E}">
        <p14:creationId xmlns:p14="http://schemas.microsoft.com/office/powerpoint/2010/main" val="27448799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9/11/2014</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
        <p:nvSpPr>
          <p:cNvPr id="30" name="TextBox 29"/>
          <p:cNvSpPr txBox="1"/>
          <p:nvPr userDrawn="1"/>
        </p:nvSpPr>
        <p:spPr>
          <a:xfrm>
            <a:off x="6948264" y="6525344"/>
            <a:ext cx="1756824" cy="261610"/>
          </a:xfrm>
          <a:prstGeom prst="rect">
            <a:avLst/>
          </a:prstGeom>
          <a:noFill/>
        </p:spPr>
        <p:txBody>
          <a:bodyPr wrap="square" rtlCol="0">
            <a:spAutoFit/>
          </a:bodyPr>
          <a:lstStyle/>
          <a:p>
            <a:r>
              <a:rPr lang="en-GB" sz="1100" dirty="0" smtClean="0"/>
              <a:t>© Morecraft</a:t>
            </a:r>
            <a:r>
              <a:rPr lang="en-GB" sz="1100" baseline="0" dirty="0" smtClean="0"/>
              <a:t> </a:t>
            </a:r>
            <a:r>
              <a:rPr lang="en-GB" sz="1100" baseline="0" dirty="0" smtClean="0"/>
              <a:t>Drury </a:t>
            </a:r>
            <a:r>
              <a:rPr lang="en-GB" sz="1100" baseline="0" dirty="0" smtClean="0"/>
              <a:t>2014</a:t>
            </a:r>
            <a:endParaRPr lang="en-GB" sz="1100" dirty="0"/>
          </a:p>
        </p:txBody>
      </p:sp>
      <p:pic>
        <p:nvPicPr>
          <p:cNvPr id="31" name="Picture 2" descr="Z:\Current Clients\Trevor Drury\Docs\MDlogosquar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2280" y="4941168"/>
            <a:ext cx="1923077" cy="1584176"/>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000" y="403200"/>
            <a:ext cx="7092000" cy="634082"/>
          </a:xfrm>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9/11/2014</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pic>
        <p:nvPicPr>
          <p:cNvPr id="11" name="Picture 2" descr="Z:\Current Clients\Trevor Drury\Docs\MDlogo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Z:\Current Clients\Trevor Drury\Docs\MDlogosquar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9/11/2014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9/11/2014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9/11/2014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9/11/2014</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9/11/2014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9/11/2014</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9/11/2014</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2457472" y="332656"/>
            <a:ext cx="7092000" cy="63408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9/11/2014</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
        <p:nvSpPr>
          <p:cNvPr id="4" name="TextBox 3"/>
          <p:cNvSpPr txBox="1"/>
          <p:nvPr userDrawn="1"/>
        </p:nvSpPr>
        <p:spPr>
          <a:xfrm>
            <a:off x="6948264" y="6525344"/>
            <a:ext cx="1756824" cy="261610"/>
          </a:xfrm>
          <a:prstGeom prst="rect">
            <a:avLst/>
          </a:prstGeom>
          <a:noFill/>
        </p:spPr>
        <p:txBody>
          <a:bodyPr wrap="square" rtlCol="0">
            <a:spAutoFit/>
          </a:bodyPr>
          <a:lstStyle/>
          <a:p>
            <a:r>
              <a:rPr lang="en-GB" sz="1100" dirty="0" smtClean="0"/>
              <a:t>© Morecraft</a:t>
            </a:r>
            <a:r>
              <a:rPr lang="en-GB" sz="1100" baseline="0" dirty="0" smtClean="0"/>
              <a:t> </a:t>
            </a:r>
            <a:r>
              <a:rPr lang="en-GB" sz="1100" baseline="0" dirty="0" smtClean="0"/>
              <a:t>Drury </a:t>
            </a:r>
            <a:r>
              <a:rPr lang="en-GB" sz="1100" baseline="0" dirty="0" smtClean="0"/>
              <a:t>2014</a:t>
            </a:r>
            <a:endParaRPr lang="en-GB" sz="1100"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636912"/>
            <a:ext cx="6172200" cy="864096"/>
          </a:xfrm>
        </p:spPr>
        <p:txBody>
          <a:bodyPr/>
          <a:lstStyle/>
          <a:p>
            <a:r>
              <a:rPr lang="en-GB" dirty="0"/>
              <a:t>NEC 3 </a:t>
            </a:r>
            <a:r>
              <a:rPr lang="en-GB" dirty="0" smtClean="0"/>
              <a:t>- Part 2</a:t>
            </a:r>
            <a:endParaRPr lang="en-GB" b="0" dirty="0">
              <a:solidFill>
                <a:schemeClr val="tx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339752" y="6170982"/>
            <a:ext cx="4464496" cy="507504"/>
          </a:xfrm>
        </p:spPr>
        <p:txBody>
          <a:bodyPr/>
          <a:lstStyle/>
          <a:p>
            <a:r>
              <a:rPr lang="en-GB" dirty="0" smtClean="0">
                <a:solidFill>
                  <a:schemeClr val="tx1"/>
                </a:solidFill>
                <a:cs typeface="Arial" panose="020B0604020202020204" pitchFamily="34" charset="0"/>
              </a:rPr>
              <a:t>By Trevor Drury</a:t>
            </a:r>
            <a:endParaRPr lang="en-GB" dirty="0">
              <a:cs typeface="Arial" panose="020B0604020202020204" pitchFamily="34" charset="0"/>
            </a:endParaRPr>
          </a:p>
        </p:txBody>
      </p:sp>
      <p:pic>
        <p:nvPicPr>
          <p:cNvPr id="1026" name="Picture 2" descr="Z:\Current Clients\Trevor Drury\Docs\MDlogo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4941168"/>
            <a:ext cx="1923077"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075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Works Information</a:t>
            </a:r>
            <a:endParaRPr lang="en-GB" sz="28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Keep it simple – clarity and simplicity are required</a:t>
            </a:r>
          </a:p>
          <a:p>
            <a:pPr>
              <a:buFont typeface="Courier New" panose="02070309020205020404" pitchFamily="49" charset="0"/>
              <a:buChar char="o"/>
            </a:pPr>
            <a:r>
              <a:rPr lang="en-GB" dirty="0" smtClean="0"/>
              <a:t>Use </a:t>
            </a:r>
            <a:r>
              <a:rPr lang="en-GB" dirty="0"/>
              <a:t>simple words </a:t>
            </a:r>
          </a:p>
          <a:p>
            <a:pPr>
              <a:buFont typeface="Courier New" panose="02070309020205020404" pitchFamily="49" charset="0"/>
              <a:buChar char="o"/>
            </a:pPr>
            <a:r>
              <a:rPr lang="en-GB" dirty="0" smtClean="0"/>
              <a:t>Sentences </a:t>
            </a:r>
            <a:r>
              <a:rPr lang="en-GB" dirty="0"/>
              <a:t>should be as short as possible</a:t>
            </a:r>
          </a:p>
          <a:p>
            <a:pPr>
              <a:buFont typeface="Courier New" panose="02070309020205020404" pitchFamily="49" charset="0"/>
              <a:buChar char="o"/>
            </a:pPr>
            <a:r>
              <a:rPr lang="en-GB" dirty="0" smtClean="0"/>
              <a:t>Use </a:t>
            </a:r>
            <a:r>
              <a:rPr lang="en-GB" dirty="0"/>
              <a:t>bullet points for lists</a:t>
            </a:r>
          </a:p>
          <a:p>
            <a:pPr>
              <a:buFont typeface="Courier New" panose="02070309020205020404" pitchFamily="49" charset="0"/>
              <a:buChar char="o"/>
            </a:pPr>
            <a:r>
              <a:rPr lang="en-GB" dirty="0" smtClean="0"/>
              <a:t>Unlike </a:t>
            </a:r>
            <a:r>
              <a:rPr lang="en-GB" dirty="0"/>
              <a:t>many contracts NEC 3 uses few adjectives or adverbs and is possibly the most important drafting convention in NEC .</a:t>
            </a:r>
          </a:p>
          <a:p>
            <a:pPr>
              <a:buFont typeface="Courier New" panose="02070309020205020404" pitchFamily="49" charset="0"/>
              <a:buChar char="o"/>
            </a:pPr>
            <a:r>
              <a:rPr lang="en-GB" dirty="0" smtClean="0"/>
              <a:t>Capitals </a:t>
            </a:r>
            <a:r>
              <a:rPr lang="en-GB" dirty="0"/>
              <a:t>– used for defined terms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Works Information</a:t>
            </a:r>
            <a:endParaRPr lang="en-GB" sz="28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Chapter 4 of the NEC Works Information Guidance sets out each clause / sub-clause where Works Information is referred to and what should be </a:t>
            </a:r>
            <a:r>
              <a:rPr lang="en-GB" dirty="0" smtClean="0"/>
              <a:t>included</a:t>
            </a:r>
          </a:p>
          <a:p>
            <a:pPr>
              <a:buFont typeface="Courier New" panose="02070309020205020404" pitchFamily="49" charset="0"/>
              <a:buChar char="o"/>
            </a:pPr>
            <a:endParaRPr lang="en-GB" dirty="0"/>
          </a:p>
          <a:p>
            <a:pPr>
              <a:buFont typeface="Courier New" panose="02070309020205020404" pitchFamily="49" charset="0"/>
              <a:buChar char="o"/>
            </a:pPr>
            <a:r>
              <a:rPr lang="en-GB" dirty="0"/>
              <a:t> Works Information by the Contractor:</a:t>
            </a:r>
          </a:p>
          <a:p>
            <a:pPr lvl="1">
              <a:buFont typeface="Courier New" panose="02070309020205020404" pitchFamily="49" charset="0"/>
              <a:buChar char="o"/>
            </a:pPr>
            <a:r>
              <a:rPr lang="en-GB" dirty="0" smtClean="0"/>
              <a:t>Where </a:t>
            </a:r>
            <a:r>
              <a:rPr lang="en-GB" dirty="0"/>
              <a:t>design is submitted for acceptance, the Works information will change over time</a:t>
            </a:r>
          </a:p>
          <a:p>
            <a:pPr lvl="1">
              <a:buFont typeface="Courier New" panose="02070309020205020404" pitchFamily="49" charset="0"/>
              <a:buChar char="o"/>
            </a:pPr>
            <a:r>
              <a:rPr lang="en-GB" dirty="0" smtClean="0"/>
              <a:t>Warning </a:t>
            </a:r>
            <a:r>
              <a:rPr lang="en-GB" dirty="0"/>
              <a:t>! Where  the Contractor has offered an alternative proposal  to the Employer’s Works Information, if accepted, the Employer’s  Works Information must be changed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Contract Data</a:t>
            </a:r>
            <a:endParaRPr lang="en-GB" sz="28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Data provided by the Employer – Part 1</a:t>
            </a:r>
          </a:p>
          <a:p>
            <a:pPr lvl="1">
              <a:buFont typeface="Courier New" panose="02070309020205020404" pitchFamily="49" charset="0"/>
              <a:buChar char="o"/>
            </a:pPr>
            <a:r>
              <a:rPr lang="en-GB" dirty="0"/>
              <a:t>General – select one main option (Option A) and a dispute resolution option( W2 if HGCRA applies). In addition select the secondary option clauses appropriate </a:t>
            </a:r>
          </a:p>
          <a:p>
            <a:pPr lvl="1">
              <a:buFont typeface="Courier New" panose="02070309020205020404" pitchFamily="49" charset="0"/>
              <a:buChar char="o"/>
            </a:pPr>
            <a:r>
              <a:rPr lang="en-GB" dirty="0"/>
              <a:t>State who the Employer is and its  usual address. Does not have to be the registered address</a:t>
            </a:r>
          </a:p>
          <a:p>
            <a:pPr lvl="1">
              <a:buFont typeface="Courier New" panose="02070309020205020404" pitchFamily="49" charset="0"/>
              <a:buChar char="o"/>
            </a:pPr>
            <a:r>
              <a:rPr lang="en-GB" dirty="0"/>
              <a:t>The name and address of the PM. It is important that the chosen PM has the time to carry out his duties effectively and the Employer’s authority to act.</a:t>
            </a:r>
          </a:p>
          <a:p>
            <a:pPr lvl="1">
              <a:buFont typeface="Courier New" panose="02070309020205020404" pitchFamily="49" charset="0"/>
              <a:buChar char="o"/>
            </a:pPr>
            <a:r>
              <a:rPr lang="en-GB" dirty="0"/>
              <a:t>The Supervisor’s name and address – important role in checking works are in accordance with drawings and specifications and issues the Defects Certificate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Contract Data</a:t>
            </a:r>
            <a:endParaRPr lang="en-GB" sz="2800" dirty="0"/>
          </a:p>
        </p:txBody>
      </p:sp>
      <p:sp>
        <p:nvSpPr>
          <p:cNvPr id="3" name="Content Placeholder 2"/>
          <p:cNvSpPr>
            <a:spLocks noGrp="1"/>
          </p:cNvSpPr>
          <p:nvPr>
            <p:ph sz="quarter" idx="1"/>
          </p:nvPr>
        </p:nvSpPr>
        <p:spPr/>
        <p:txBody>
          <a:bodyPr>
            <a:normAutofit fontScale="92500"/>
          </a:bodyPr>
          <a:lstStyle/>
          <a:p>
            <a:pPr lvl="1">
              <a:buFont typeface="Courier New" panose="02070309020205020404" pitchFamily="49" charset="0"/>
              <a:buChar char="o"/>
            </a:pPr>
            <a:r>
              <a:rPr lang="en-GB" dirty="0"/>
              <a:t>The Adjudicators name and address  e.g.  Trevor Drury .... or  name the Nominating Body.</a:t>
            </a:r>
          </a:p>
          <a:p>
            <a:pPr lvl="1">
              <a:buFont typeface="Courier New" panose="02070309020205020404" pitchFamily="49" charset="0"/>
              <a:buChar char="o"/>
            </a:pPr>
            <a:r>
              <a:rPr lang="en-GB" dirty="0"/>
              <a:t>State in which documents the Works Information is contained. The guidance note refers to parts 2,3 and 4 of the enquiry document and similarly part 5 for Site Information</a:t>
            </a:r>
          </a:p>
          <a:p>
            <a:pPr lvl="1">
              <a:buFont typeface="Courier New" panose="02070309020205020404" pitchFamily="49" charset="0"/>
              <a:buChar char="o"/>
            </a:pPr>
            <a:r>
              <a:rPr lang="en-GB" dirty="0"/>
              <a:t>Site boundaries need to be stated which is usually in the form of a drawing which is  referred to here in the Contract Data</a:t>
            </a:r>
          </a:p>
          <a:p>
            <a:pPr lvl="1">
              <a:buFont typeface="Courier New" panose="02070309020205020404" pitchFamily="49" charset="0"/>
              <a:buChar char="o"/>
            </a:pPr>
            <a:r>
              <a:rPr lang="en-GB" dirty="0"/>
              <a:t>Time – starting date of contract and access dates need to be entered</a:t>
            </a:r>
          </a:p>
          <a:p>
            <a:pPr lvl="1">
              <a:buFont typeface="Courier New" panose="02070309020205020404" pitchFamily="49" charset="0"/>
              <a:buChar char="o"/>
            </a:pPr>
            <a:r>
              <a:rPr lang="en-GB" dirty="0"/>
              <a:t>Enter the defects date and the period(s) for defects correction</a:t>
            </a:r>
          </a:p>
          <a:p>
            <a:pPr lvl="1">
              <a:buFont typeface="Courier New" panose="02070309020205020404" pitchFamily="49" charset="0"/>
              <a:buChar char="o"/>
            </a:pPr>
            <a:r>
              <a:rPr lang="en-GB" dirty="0"/>
              <a:t>Payment –enter payment interval and interest rate for late payment</a:t>
            </a:r>
          </a:p>
          <a:p>
            <a:pPr lvl="1">
              <a:buFont typeface="Courier New" panose="02070309020205020404" pitchFamily="49" charset="0"/>
              <a:buChar char="o"/>
            </a:pPr>
            <a:r>
              <a:rPr lang="en-GB" dirty="0"/>
              <a:t>Weather – where is it to be </a:t>
            </a:r>
            <a:r>
              <a:rPr lang="en-GB" dirty="0" smtClean="0"/>
              <a:t>recorded</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Contract Data</a:t>
            </a:r>
            <a:endParaRPr lang="en-GB"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Weather – days of snow lying before a compensation event due, who is to supply the weather data and where is it to  be recorded. Where no weather records available, assumed values are entered</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Insurances </a:t>
            </a:r>
            <a:r>
              <a:rPr lang="en-GB" dirty="0"/>
              <a:t>– limits of </a:t>
            </a:r>
            <a:r>
              <a:rPr lang="en-GB" dirty="0" smtClean="0"/>
              <a:t>indemnity</a:t>
            </a:r>
          </a:p>
          <a:p>
            <a:pPr>
              <a:buFont typeface="Courier New" panose="02070309020205020404" pitchFamily="49" charset="0"/>
              <a:buChar char="o"/>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Contract Data</a:t>
            </a:r>
            <a:endParaRPr lang="en-GB" sz="2800"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Optional statements cover:</a:t>
            </a:r>
          </a:p>
          <a:p>
            <a:pPr lvl="1">
              <a:buFont typeface="Courier New" panose="02070309020205020404" pitchFamily="49" charset="0"/>
              <a:buChar char="o"/>
            </a:pPr>
            <a:r>
              <a:rPr lang="en-GB" dirty="0"/>
              <a:t>Tribunal – arbitration? Procedure? Name of arbitrator or nominating body</a:t>
            </a:r>
          </a:p>
          <a:p>
            <a:pPr lvl="1">
              <a:buFont typeface="Courier New" panose="02070309020205020404" pitchFamily="49" charset="0"/>
              <a:buChar char="o"/>
            </a:pPr>
            <a:r>
              <a:rPr lang="en-GB" dirty="0"/>
              <a:t>Completion date, is Employer  unwilling to  Take Over early?, if no programme requirement in part 2 , when is the Contractor to submit its first </a:t>
            </a:r>
            <a:r>
              <a:rPr lang="en-GB" dirty="0" smtClean="0"/>
              <a:t>programme</a:t>
            </a:r>
          </a:p>
          <a:p>
            <a:pPr lvl="1">
              <a:buFont typeface="Courier New" panose="02070309020205020404" pitchFamily="49" charset="0"/>
              <a:buChar char="o"/>
            </a:pPr>
            <a:r>
              <a:rPr lang="en-GB" dirty="0" smtClean="0"/>
              <a:t>Key </a:t>
            </a:r>
            <a:r>
              <a:rPr lang="en-GB" dirty="0"/>
              <a:t>Dates</a:t>
            </a:r>
          </a:p>
          <a:p>
            <a:pPr lvl="1">
              <a:buFont typeface="Courier New" panose="02070309020205020404" pitchFamily="49" charset="0"/>
              <a:buChar char="o"/>
            </a:pPr>
            <a:r>
              <a:rPr lang="en-GB" dirty="0"/>
              <a:t>Payment period if not  14 days</a:t>
            </a:r>
          </a:p>
          <a:p>
            <a:pPr lvl="1">
              <a:buFont typeface="Courier New" panose="02070309020205020404" pitchFamily="49" charset="0"/>
              <a:buChar char="o"/>
            </a:pPr>
            <a:r>
              <a:rPr lang="en-GB" dirty="0"/>
              <a:t>Any additional compensation events</a:t>
            </a:r>
          </a:p>
          <a:p>
            <a:pPr lvl="1">
              <a:buFont typeface="Courier New" panose="02070309020205020404" pitchFamily="49" charset="0"/>
              <a:buChar char="o"/>
            </a:pPr>
            <a:r>
              <a:rPr lang="en-GB" dirty="0"/>
              <a:t>Any additional Employer’s risks -  for risks that may be unfair to pass down to Contractor</a:t>
            </a:r>
          </a:p>
          <a:p>
            <a:pPr lvl="1">
              <a:buFont typeface="Courier New" panose="02070309020205020404" pitchFamily="49" charset="0"/>
              <a:buChar char="o"/>
            </a:pPr>
            <a:r>
              <a:rPr lang="en-GB" dirty="0"/>
              <a:t>Insurance for any Employer plant</a:t>
            </a:r>
          </a:p>
          <a:p>
            <a:pPr lvl="1">
              <a:buFont typeface="Courier New" panose="02070309020205020404" pitchFamily="49" charset="0"/>
              <a:buChar char="o"/>
            </a:pPr>
            <a:r>
              <a:rPr lang="en-GB" dirty="0"/>
              <a:t> Insurances to be provided by Employer and level of indemnity</a:t>
            </a:r>
          </a:p>
          <a:p>
            <a:pPr lvl="1">
              <a:buFont typeface="Courier New" panose="02070309020205020404" pitchFamily="49" charset="0"/>
              <a:buChar char="o"/>
            </a:pPr>
            <a:endParaRPr lang="en-GB" dirty="0"/>
          </a:p>
          <a:p>
            <a:pPr marL="0" indent="0">
              <a:buNone/>
            </a:pPr>
            <a:endParaRPr lang="en-GB" dirty="0"/>
          </a:p>
        </p:txBody>
      </p:sp>
    </p:spTree>
    <p:extLst>
      <p:ext uri="{BB962C8B-B14F-4D97-AF65-F5344CB8AC3E}">
        <p14:creationId xmlns:p14="http://schemas.microsoft.com/office/powerpoint/2010/main" val="1841634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Contract Data</a:t>
            </a:r>
            <a:endParaRPr lang="en-GB"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smtClean="0"/>
              <a:t>Options </a:t>
            </a:r>
            <a:r>
              <a:rPr lang="en-GB" dirty="0"/>
              <a:t>X1 to </a:t>
            </a:r>
            <a:r>
              <a:rPr lang="en-GB" dirty="0" smtClean="0"/>
              <a:t>X20</a:t>
            </a:r>
            <a:endParaRPr lang="en-GB" dirty="0"/>
          </a:p>
          <a:p>
            <a:pPr>
              <a:buFont typeface="Courier New" panose="02070309020205020404" pitchFamily="49" charset="0"/>
              <a:buChar char="o"/>
            </a:pPr>
            <a:r>
              <a:rPr lang="en-GB" dirty="0" smtClean="0"/>
              <a:t>Z clauses</a:t>
            </a:r>
          </a:p>
          <a:p>
            <a:pPr>
              <a:buFont typeface="Courier New" panose="02070309020205020404" pitchFamily="49" charset="0"/>
              <a:buChar char="o"/>
            </a:pPr>
            <a:r>
              <a:rPr lang="en-GB" dirty="0"/>
              <a:t>Part 2 to be provided by the </a:t>
            </a:r>
            <a:r>
              <a:rPr lang="en-GB" dirty="0" smtClean="0"/>
              <a:t>Contractor</a:t>
            </a:r>
            <a:endParaRPr lang="en-GB" dirty="0"/>
          </a:p>
          <a:p>
            <a:pPr>
              <a:buFont typeface="Courier New" panose="02070309020205020404" pitchFamily="49" charset="0"/>
              <a:buChar char="o"/>
            </a:pPr>
            <a:r>
              <a:rPr lang="en-GB" dirty="0" smtClean="0"/>
              <a:t>Name </a:t>
            </a:r>
            <a:r>
              <a:rPr lang="en-GB" dirty="0"/>
              <a:t>and </a:t>
            </a:r>
            <a:r>
              <a:rPr lang="en-GB" dirty="0" smtClean="0"/>
              <a:t>address</a:t>
            </a:r>
            <a:endParaRPr lang="en-GB" dirty="0"/>
          </a:p>
          <a:p>
            <a:pPr>
              <a:buFont typeface="Courier New" panose="02070309020205020404" pitchFamily="49" charset="0"/>
              <a:buChar char="o"/>
            </a:pPr>
            <a:r>
              <a:rPr lang="en-GB" dirty="0" smtClean="0"/>
              <a:t>Direct </a:t>
            </a:r>
            <a:r>
              <a:rPr lang="en-GB" dirty="0"/>
              <a:t>fee %</a:t>
            </a:r>
          </a:p>
          <a:p>
            <a:pPr>
              <a:buFont typeface="Courier New" panose="02070309020205020404" pitchFamily="49" charset="0"/>
              <a:buChar char="o"/>
            </a:pPr>
            <a:r>
              <a:rPr lang="en-GB" dirty="0" smtClean="0"/>
              <a:t>Subcontracted </a:t>
            </a:r>
            <a:r>
              <a:rPr lang="en-GB" dirty="0"/>
              <a:t>fee %</a:t>
            </a:r>
          </a:p>
          <a:p>
            <a:pPr>
              <a:buFont typeface="Courier New" panose="02070309020205020404" pitchFamily="49" charset="0"/>
              <a:buChar char="o"/>
            </a:pPr>
            <a:r>
              <a:rPr lang="en-GB" dirty="0" smtClean="0"/>
              <a:t>Working </a:t>
            </a:r>
            <a:r>
              <a:rPr lang="en-GB" dirty="0"/>
              <a:t>areas</a:t>
            </a:r>
          </a:p>
          <a:p>
            <a:pPr>
              <a:buFont typeface="Courier New" panose="02070309020205020404" pitchFamily="49" charset="0"/>
              <a:buChar char="o"/>
            </a:pPr>
            <a:r>
              <a:rPr lang="en-GB" dirty="0"/>
              <a:t>Key personnel</a:t>
            </a:r>
          </a:p>
          <a:p>
            <a:pPr>
              <a:buFont typeface="Courier New" panose="02070309020205020404" pitchFamily="49" charset="0"/>
              <a:buChar char="o"/>
            </a:pPr>
            <a:r>
              <a:rPr lang="en-GB" dirty="0" smtClean="0"/>
              <a:t>Items </a:t>
            </a:r>
            <a:r>
              <a:rPr lang="en-GB" dirty="0"/>
              <a:t>to be included in the Risk </a:t>
            </a:r>
            <a:r>
              <a:rPr lang="en-GB" dirty="0" smtClean="0"/>
              <a:t>Register</a:t>
            </a:r>
            <a:endParaRPr lang="en-GB" dirty="0"/>
          </a:p>
        </p:txBody>
      </p:sp>
    </p:spTree>
    <p:extLst>
      <p:ext uri="{BB962C8B-B14F-4D97-AF65-F5344CB8AC3E}">
        <p14:creationId xmlns:p14="http://schemas.microsoft.com/office/powerpoint/2010/main" val="4263644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Contract Data</a:t>
            </a:r>
            <a:endParaRPr lang="en-GB" sz="2400"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Optional Statements</a:t>
            </a:r>
          </a:p>
          <a:p>
            <a:pPr lvl="1">
              <a:buFont typeface="Courier New" panose="02070309020205020404" pitchFamily="49" charset="0"/>
              <a:buChar char="o"/>
            </a:pPr>
            <a:r>
              <a:rPr lang="en-GB" dirty="0"/>
              <a:t>Where Works Information is contained relating to the Contractor’s design</a:t>
            </a:r>
          </a:p>
          <a:p>
            <a:pPr lvl="1">
              <a:buFont typeface="Courier New" panose="02070309020205020404" pitchFamily="49" charset="0"/>
              <a:buChar char="o"/>
            </a:pPr>
            <a:r>
              <a:rPr lang="en-GB" dirty="0" smtClean="0"/>
              <a:t>Programme </a:t>
            </a:r>
            <a:r>
              <a:rPr lang="en-GB" dirty="0"/>
              <a:t>details</a:t>
            </a:r>
          </a:p>
          <a:p>
            <a:pPr lvl="1">
              <a:buFont typeface="Courier New" panose="02070309020205020404" pitchFamily="49" charset="0"/>
              <a:buChar char="o"/>
            </a:pPr>
            <a:r>
              <a:rPr lang="en-GB" dirty="0" smtClean="0"/>
              <a:t>Completion </a:t>
            </a:r>
            <a:r>
              <a:rPr lang="en-GB" dirty="0"/>
              <a:t>date for the whole works</a:t>
            </a:r>
          </a:p>
          <a:p>
            <a:pPr lvl="1">
              <a:buFont typeface="Courier New" panose="02070309020205020404" pitchFamily="49" charset="0"/>
              <a:buChar char="o"/>
            </a:pPr>
            <a:r>
              <a:rPr lang="en-GB" dirty="0"/>
              <a:t>Activity Schedule location</a:t>
            </a:r>
          </a:p>
          <a:p>
            <a:pPr lvl="1">
              <a:buFont typeface="Courier New" panose="02070309020205020404" pitchFamily="49" charset="0"/>
              <a:buChar char="o"/>
            </a:pPr>
            <a:r>
              <a:rPr lang="en-GB" dirty="0"/>
              <a:t>Tendered total of Prices</a:t>
            </a:r>
          </a:p>
          <a:p>
            <a:pPr lvl="1">
              <a:buFont typeface="Courier New" panose="02070309020205020404" pitchFamily="49" charset="0"/>
              <a:buChar char="o"/>
            </a:pPr>
            <a:r>
              <a:rPr lang="en-GB" dirty="0" smtClean="0"/>
              <a:t>% </a:t>
            </a:r>
            <a:r>
              <a:rPr lang="en-GB" dirty="0"/>
              <a:t>for people overheads ( prelims)</a:t>
            </a:r>
          </a:p>
          <a:p>
            <a:pPr lvl="1">
              <a:buFont typeface="Courier New" panose="02070309020205020404" pitchFamily="49" charset="0"/>
              <a:buChar char="o"/>
            </a:pPr>
            <a:r>
              <a:rPr lang="en-GB" dirty="0"/>
              <a:t>Equipment lists and % addition/reduction</a:t>
            </a:r>
          </a:p>
          <a:p>
            <a:pPr lvl="1">
              <a:buFont typeface="Courier New" panose="02070309020205020404" pitchFamily="49" charset="0"/>
              <a:buChar char="o"/>
            </a:pPr>
            <a:r>
              <a:rPr lang="en-GB" dirty="0"/>
              <a:t>Rates for other equipment</a:t>
            </a:r>
          </a:p>
          <a:p>
            <a:pPr lvl="1">
              <a:buFont typeface="Courier New" panose="02070309020205020404" pitchFamily="49" charset="0"/>
              <a:buChar char="o"/>
            </a:pPr>
            <a:r>
              <a:rPr lang="en-GB" dirty="0"/>
              <a:t>Hourly rates for Defined cost of design</a:t>
            </a:r>
          </a:p>
          <a:p>
            <a:pPr lvl="1">
              <a:buFont typeface="Courier New" panose="02070309020205020404" pitchFamily="49" charset="0"/>
              <a:buChar char="o"/>
            </a:pPr>
            <a:r>
              <a:rPr lang="en-GB" dirty="0"/>
              <a:t>% for design overheads</a:t>
            </a:r>
          </a:p>
          <a:p>
            <a:pPr lvl="1">
              <a:buFont typeface="Courier New" panose="02070309020205020404" pitchFamily="49" charset="0"/>
              <a:buChar char="o"/>
            </a:pPr>
            <a:r>
              <a:rPr lang="en-GB" dirty="0"/>
              <a:t>Expenses  for design employees included in Defined Cost</a:t>
            </a:r>
          </a:p>
        </p:txBody>
      </p:sp>
    </p:spTree>
    <p:extLst>
      <p:ext uri="{BB962C8B-B14F-4D97-AF65-F5344CB8AC3E}">
        <p14:creationId xmlns:p14="http://schemas.microsoft.com/office/powerpoint/2010/main" val="11111555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Assessing Compensation Events</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Clause 63.1  The Changes to the Prices are assessed as the effect on:</a:t>
            </a:r>
          </a:p>
          <a:p>
            <a:pPr lvl="1">
              <a:buFont typeface="Courier New" panose="02070309020205020404" pitchFamily="49" charset="0"/>
              <a:buChar char="o"/>
            </a:pPr>
            <a:r>
              <a:rPr lang="en-GB" dirty="0"/>
              <a:t>The Actual Defined Cost already done</a:t>
            </a:r>
          </a:p>
          <a:p>
            <a:pPr lvl="1">
              <a:buFont typeface="Courier New" panose="02070309020205020404" pitchFamily="49" charset="0"/>
              <a:buChar char="o"/>
            </a:pPr>
            <a:r>
              <a:rPr lang="en-GB" dirty="0"/>
              <a:t>The Forecast Defined Cost for work not yet done</a:t>
            </a:r>
          </a:p>
          <a:p>
            <a:pPr lvl="1">
              <a:buFont typeface="Courier New" panose="02070309020205020404" pitchFamily="49" charset="0"/>
              <a:buChar char="o"/>
            </a:pPr>
            <a:r>
              <a:rPr lang="en-GB" dirty="0"/>
              <a:t>The resulting fee</a:t>
            </a:r>
          </a:p>
          <a:p>
            <a:pPr lvl="1">
              <a:buFont typeface="Courier New" panose="02070309020205020404" pitchFamily="49" charset="0"/>
              <a:buChar char="o"/>
            </a:pPr>
            <a:endParaRPr lang="en-GB" dirty="0"/>
          </a:p>
          <a:p>
            <a:pPr>
              <a:buFont typeface="Courier New" panose="02070309020205020404" pitchFamily="49" charset="0"/>
              <a:buChar char="o"/>
            </a:pPr>
            <a:r>
              <a:rPr lang="en-GB" dirty="0" smtClean="0"/>
              <a:t>Defined </a:t>
            </a:r>
            <a:r>
              <a:rPr lang="en-GB" dirty="0"/>
              <a:t>Cost is stated at 11.2 (22) – “Defined Cost is the cost of components in the Shorter Schedule of Cost Components whether  work is subcontracted or not  excluding the cost of preparing quotations for compensation events</a:t>
            </a:r>
          </a:p>
        </p:txBody>
      </p:sp>
    </p:spTree>
    <p:extLst>
      <p:ext uri="{BB962C8B-B14F-4D97-AF65-F5344CB8AC3E}">
        <p14:creationId xmlns:p14="http://schemas.microsoft.com/office/powerpoint/2010/main" val="33713785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Assessing Compensation Events</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The Schedule of Cost Components – see P41 &amp; 42</a:t>
            </a:r>
          </a:p>
          <a:p>
            <a:pPr>
              <a:buFont typeface="Courier New" panose="02070309020205020404" pitchFamily="49" charset="0"/>
              <a:buChar char="o"/>
            </a:pPr>
            <a:r>
              <a:rPr lang="en-GB" dirty="0"/>
              <a:t> Lists 7 </a:t>
            </a:r>
            <a:r>
              <a:rPr lang="en-GB" dirty="0" smtClean="0"/>
              <a:t>criteria:</a:t>
            </a:r>
          </a:p>
          <a:p>
            <a:pPr lvl="1">
              <a:buFont typeface="Courier New" panose="02070309020205020404" pitchFamily="49" charset="0"/>
              <a:buChar char="o"/>
            </a:pPr>
            <a:r>
              <a:rPr lang="en-GB" dirty="0" smtClean="0"/>
              <a:t>People</a:t>
            </a:r>
            <a:endParaRPr lang="en-GB" dirty="0"/>
          </a:p>
          <a:p>
            <a:pPr lvl="1">
              <a:buFont typeface="Courier New" panose="02070309020205020404" pitchFamily="49" charset="0"/>
              <a:buChar char="o"/>
            </a:pPr>
            <a:r>
              <a:rPr lang="en-GB" dirty="0"/>
              <a:t>Equipment</a:t>
            </a:r>
          </a:p>
          <a:p>
            <a:pPr lvl="1">
              <a:buFont typeface="Courier New" panose="02070309020205020404" pitchFamily="49" charset="0"/>
              <a:buChar char="o"/>
            </a:pPr>
            <a:r>
              <a:rPr lang="en-GB" dirty="0" smtClean="0"/>
              <a:t>Plant </a:t>
            </a:r>
            <a:r>
              <a:rPr lang="en-GB" dirty="0"/>
              <a:t>&amp; Materials</a:t>
            </a:r>
          </a:p>
          <a:p>
            <a:pPr lvl="1">
              <a:buFont typeface="Courier New" panose="02070309020205020404" pitchFamily="49" charset="0"/>
              <a:buChar char="o"/>
            </a:pPr>
            <a:r>
              <a:rPr lang="en-GB" dirty="0"/>
              <a:t>Charges</a:t>
            </a:r>
          </a:p>
          <a:p>
            <a:pPr lvl="1">
              <a:buFont typeface="Courier New" panose="02070309020205020404" pitchFamily="49" charset="0"/>
              <a:buChar char="o"/>
            </a:pPr>
            <a:r>
              <a:rPr lang="en-GB" dirty="0"/>
              <a:t>Manufacture &amp; Fabrication</a:t>
            </a:r>
          </a:p>
          <a:p>
            <a:pPr lvl="1">
              <a:buFont typeface="Courier New" panose="02070309020205020404" pitchFamily="49" charset="0"/>
              <a:buChar char="o"/>
            </a:pPr>
            <a:r>
              <a:rPr lang="en-GB" dirty="0"/>
              <a:t>Design</a:t>
            </a:r>
          </a:p>
          <a:p>
            <a:pPr lvl="1">
              <a:buFont typeface="Courier New" panose="02070309020205020404" pitchFamily="49" charset="0"/>
              <a:buChar char="o"/>
            </a:pPr>
            <a:r>
              <a:rPr lang="en-GB" dirty="0"/>
              <a:t>Insurance</a:t>
            </a:r>
          </a:p>
        </p:txBody>
      </p:sp>
    </p:spTree>
    <p:extLst>
      <p:ext uri="{BB962C8B-B14F-4D97-AF65-F5344CB8AC3E}">
        <p14:creationId xmlns:p14="http://schemas.microsoft.com/office/powerpoint/2010/main" val="337137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7093314" cy="696535"/>
          </a:xfrm>
        </p:spPr>
        <p:txBody>
          <a:bodyPr/>
          <a:lstStyle/>
          <a:p>
            <a:r>
              <a:rPr lang="en-GB" sz="3200" dirty="0" smtClean="0"/>
              <a:t>Programme</a:t>
            </a:r>
            <a:endParaRPr lang="en-GB" dirty="0"/>
          </a:p>
        </p:txBody>
      </p:sp>
      <p:sp>
        <p:nvSpPr>
          <p:cNvPr id="3" name="Content Placeholder 2"/>
          <p:cNvSpPr>
            <a:spLocks noGrp="1"/>
          </p:cNvSpPr>
          <p:nvPr>
            <p:ph sz="quarter" idx="1"/>
          </p:nvPr>
        </p:nvSpPr>
        <p:spPr>
          <a:xfrm>
            <a:off x="457200" y="1896216"/>
            <a:ext cx="7467600" cy="4269088"/>
          </a:xfrm>
        </p:spPr>
        <p:txBody>
          <a:bodyPr>
            <a:normAutofit fontScale="77500" lnSpcReduction="20000"/>
          </a:bodyPr>
          <a:lstStyle/>
          <a:p>
            <a:pPr marL="0" indent="0">
              <a:buNone/>
            </a:pPr>
            <a:r>
              <a:rPr lang="en-GB" b="1" dirty="0"/>
              <a:t>Day 1</a:t>
            </a:r>
            <a:endParaRPr lang="en-GB" dirty="0"/>
          </a:p>
          <a:p>
            <a:pPr marL="0" indent="0">
              <a:buNone/>
            </a:pPr>
            <a:r>
              <a:rPr lang="en-GB" dirty="0" smtClean="0"/>
              <a:t>NEC </a:t>
            </a:r>
            <a:r>
              <a:rPr lang="en-GB" dirty="0"/>
              <a:t>3 – Option A Priced contract with activity schedule</a:t>
            </a:r>
          </a:p>
          <a:p>
            <a:pPr marL="0" indent="0">
              <a:buNone/>
            </a:pPr>
            <a:endParaRPr lang="en-GB" dirty="0"/>
          </a:p>
          <a:p>
            <a:pPr lvl="0">
              <a:buFont typeface="Courier New" panose="02070309020205020404" pitchFamily="49" charset="0"/>
              <a:buChar char="o"/>
            </a:pPr>
            <a:r>
              <a:rPr lang="en-GB" dirty="0" smtClean="0"/>
              <a:t>Main </a:t>
            </a:r>
            <a:r>
              <a:rPr lang="en-GB" dirty="0"/>
              <a:t>core clauses overview :</a:t>
            </a:r>
          </a:p>
          <a:p>
            <a:pPr lvl="1">
              <a:buFont typeface="Courier New" panose="02070309020205020404" pitchFamily="49" charset="0"/>
              <a:buChar char="o"/>
            </a:pPr>
            <a:r>
              <a:rPr lang="en-GB" dirty="0"/>
              <a:t>Contractor and PM responsibilities, time, testing &amp; defects, stage payments, activity schedules, Early Warning Notices, risk review meetings and risk registers, compensation events, quotations, termination</a:t>
            </a:r>
          </a:p>
          <a:p>
            <a:pPr lvl="0">
              <a:buFont typeface="Courier New" panose="02070309020205020404" pitchFamily="49" charset="0"/>
              <a:buChar char="o"/>
            </a:pPr>
            <a:r>
              <a:rPr lang="en-GB" dirty="0" smtClean="0"/>
              <a:t>Change </a:t>
            </a:r>
            <a:r>
              <a:rPr lang="en-GB" dirty="0"/>
              <a:t>Overview : notices, timing – group work exercise </a:t>
            </a:r>
            <a:endParaRPr lang="en-GB" dirty="0" smtClean="0"/>
          </a:p>
          <a:p>
            <a:pPr lvl="0">
              <a:buFont typeface="Courier New" panose="02070309020205020404" pitchFamily="49" charset="0"/>
              <a:buChar char="o"/>
            </a:pPr>
            <a:r>
              <a:rPr lang="en-GB" dirty="0" smtClean="0"/>
              <a:t>Timescales </a:t>
            </a:r>
            <a:r>
              <a:rPr lang="en-GB" dirty="0"/>
              <a:t>for Compensation events – group work exercise  Compensation events, changes to prices – group work exercise session</a:t>
            </a:r>
          </a:p>
          <a:p>
            <a:pPr lvl="0">
              <a:buFont typeface="Courier New" panose="02070309020205020404" pitchFamily="49" charset="0"/>
              <a:buChar char="o"/>
            </a:pPr>
            <a:r>
              <a:rPr lang="en-GB" dirty="0" smtClean="0"/>
              <a:t>Programme </a:t>
            </a:r>
            <a:r>
              <a:rPr lang="en-GB" dirty="0"/>
              <a:t>– the accepted programme, revision/update, evaluating extensions of time, ownership of float</a:t>
            </a:r>
          </a:p>
          <a:p>
            <a:pPr lvl="0">
              <a:buFont typeface="Courier New" panose="02070309020205020404" pitchFamily="49" charset="0"/>
              <a:buChar char="o"/>
            </a:pPr>
            <a:r>
              <a:rPr lang="en-GB" dirty="0" smtClean="0"/>
              <a:t>Questions</a:t>
            </a:r>
            <a:endParaRPr lang="en-GB" dirty="0"/>
          </a:p>
          <a:p>
            <a:pPr lvl="0">
              <a:buFont typeface="Courier New" panose="02070309020205020404" pitchFamily="49" charset="0"/>
              <a:buChar char="o"/>
            </a:pPr>
            <a:r>
              <a:rPr lang="en-GB" dirty="0" smtClean="0"/>
              <a:t>Homework </a:t>
            </a:r>
            <a:r>
              <a:rPr lang="en-GB" dirty="0"/>
              <a:t>question paper handed out for completion by Day 2</a:t>
            </a:r>
          </a:p>
          <a:p>
            <a:endParaRPr lang="en-GB" dirty="0"/>
          </a:p>
        </p:txBody>
      </p:sp>
      <p:pic>
        <p:nvPicPr>
          <p:cNvPr id="4" name="Picture 2" descr="Z:\Current Clients\Trevor Drury\Docs\MDlogo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416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Assessing Compensation Events</a:t>
            </a:r>
            <a:endParaRPr lang="en-GB" sz="2400"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E.g. People costs i.e. those costs paid by the Contractor plus those costs of employment required by law and pension, for those directly employed and normally working within the Working </a:t>
            </a:r>
            <a:r>
              <a:rPr lang="en-GB" dirty="0" smtClean="0"/>
              <a:t>Area</a:t>
            </a:r>
            <a:endParaRPr lang="en-GB" dirty="0"/>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Determine </a:t>
            </a:r>
            <a:r>
              <a:rPr lang="en-GB" dirty="0"/>
              <a:t>what costs fit by reference to the Data for Shorter Schedule of Cost Components contained within Contract Data Pt. 2. – see P </a:t>
            </a:r>
            <a:r>
              <a:rPr lang="en-GB" dirty="0" smtClean="0"/>
              <a:t>52</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The </a:t>
            </a:r>
            <a:r>
              <a:rPr lang="en-GB" dirty="0"/>
              <a:t>percentages stated are applied to give the component cost or the Defined Cost of </a:t>
            </a:r>
            <a:r>
              <a:rPr lang="en-GB" dirty="0" smtClean="0"/>
              <a:t>People</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The </a:t>
            </a:r>
            <a:r>
              <a:rPr lang="en-GB" dirty="0"/>
              <a:t>fee is as stated in 11.2.(8)</a:t>
            </a:r>
          </a:p>
        </p:txBody>
      </p:sp>
    </p:spTree>
    <p:extLst>
      <p:ext uri="{BB962C8B-B14F-4D97-AF65-F5344CB8AC3E}">
        <p14:creationId xmlns:p14="http://schemas.microsoft.com/office/powerpoint/2010/main" val="3364320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Secondary Options</a:t>
            </a:r>
            <a:endParaRPr lang="en-GB" sz="2400" dirty="0"/>
          </a:p>
        </p:txBody>
      </p:sp>
      <p:sp>
        <p:nvSpPr>
          <p:cNvPr id="3" name="Content Placeholder 2"/>
          <p:cNvSpPr>
            <a:spLocks noGrp="1"/>
          </p:cNvSpPr>
          <p:nvPr>
            <p:ph sz="quarter" idx="1"/>
          </p:nvPr>
        </p:nvSpPr>
        <p:spPr/>
        <p:txBody>
          <a:bodyPr>
            <a:normAutofit fontScale="92500" lnSpcReduction="20000"/>
          </a:bodyPr>
          <a:lstStyle/>
          <a:p>
            <a:pPr>
              <a:buFont typeface="Courier New" panose="02070309020205020404" pitchFamily="49" charset="0"/>
              <a:buChar char="o"/>
            </a:pPr>
            <a:r>
              <a:rPr lang="en-GB" dirty="0"/>
              <a:t>X1 to </a:t>
            </a:r>
            <a:r>
              <a:rPr lang="en-GB" dirty="0" smtClean="0"/>
              <a:t>X20</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X1 </a:t>
            </a:r>
            <a:r>
              <a:rPr lang="en-GB" dirty="0"/>
              <a:t>price </a:t>
            </a:r>
            <a:r>
              <a:rPr lang="en-GB" dirty="0" smtClean="0"/>
              <a:t>adjustment </a:t>
            </a:r>
            <a:r>
              <a:rPr lang="en-GB" dirty="0"/>
              <a:t>for inflation– to be used in periods of high inflation and long term </a:t>
            </a:r>
            <a:r>
              <a:rPr lang="en-GB" dirty="0" smtClean="0"/>
              <a:t>projects</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X4 </a:t>
            </a:r>
            <a:r>
              <a:rPr lang="en-GB" dirty="0"/>
              <a:t>Parent Company Guarantee – in the form provided in the Works </a:t>
            </a:r>
            <a:r>
              <a:rPr lang="en-GB" dirty="0" smtClean="0"/>
              <a:t>Information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X5 </a:t>
            </a:r>
            <a:r>
              <a:rPr lang="en-GB" dirty="0"/>
              <a:t>Sectional Completion – clarity required stating what is included in each </a:t>
            </a:r>
            <a:r>
              <a:rPr lang="en-GB" dirty="0" smtClean="0"/>
              <a:t>section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X7 </a:t>
            </a:r>
            <a:r>
              <a:rPr lang="en-GB" dirty="0"/>
              <a:t>Delay Damages – the rate is stated in the Contract Data at a daily rate. Must be a genuine estimate of the Employer’s loss and not a penalty </a:t>
            </a:r>
          </a:p>
          <a:p>
            <a:pPr lvl="1">
              <a:buFont typeface="Arial" pitchFamily="34" charset="0"/>
              <a:buChar char="•"/>
            </a:pPr>
            <a:endParaRPr lang="en-GB" dirty="0"/>
          </a:p>
        </p:txBody>
      </p:sp>
    </p:spTree>
    <p:extLst>
      <p:ext uri="{BB962C8B-B14F-4D97-AF65-F5344CB8AC3E}">
        <p14:creationId xmlns:p14="http://schemas.microsoft.com/office/powerpoint/2010/main" val="2088603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Secondary Options</a:t>
            </a:r>
            <a:endParaRPr lang="en-GB" sz="2400" dirty="0"/>
          </a:p>
        </p:txBody>
      </p:sp>
      <p:sp>
        <p:nvSpPr>
          <p:cNvPr id="3" name="Content Placeholder 2"/>
          <p:cNvSpPr>
            <a:spLocks noGrp="1"/>
          </p:cNvSpPr>
          <p:nvPr>
            <p:ph sz="quarter" idx="1"/>
          </p:nvPr>
        </p:nvSpPr>
        <p:spPr/>
        <p:txBody>
          <a:bodyPr>
            <a:normAutofit fontScale="92500" lnSpcReduction="20000"/>
          </a:bodyPr>
          <a:lstStyle/>
          <a:p>
            <a:pPr>
              <a:buFont typeface="Courier New" panose="02070309020205020404" pitchFamily="49" charset="0"/>
              <a:buChar char="o"/>
            </a:pPr>
            <a:r>
              <a:rPr lang="en-GB" dirty="0"/>
              <a:t>X12 Partnering  - Core Group, Partnering Information, KPI’s &amp; </a:t>
            </a:r>
            <a:r>
              <a:rPr lang="en-GB" dirty="0" smtClean="0"/>
              <a:t>incentives</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X13 </a:t>
            </a:r>
            <a:r>
              <a:rPr lang="en-GB" dirty="0"/>
              <a:t>Performance Bond – in the form and in the amount stated in the Works Information.  Must be within 4 weeks of contract date. “On demand” or surety </a:t>
            </a:r>
            <a:r>
              <a:rPr lang="en-GB" dirty="0" smtClean="0"/>
              <a:t>bond</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X15 </a:t>
            </a:r>
            <a:r>
              <a:rPr lang="en-GB" dirty="0"/>
              <a:t>Limitation of the Contractor’s  Liability for his design to reasonable skill and care </a:t>
            </a:r>
            <a:endParaRPr lang="en-GB" dirty="0" smtClean="0"/>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X16 Retention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X18 </a:t>
            </a:r>
            <a:r>
              <a:rPr lang="en-GB" dirty="0"/>
              <a:t>Limitation of Liability – a cap on indirect or consequential loss. Also covers liability for defects, delay damages and so on.</a:t>
            </a:r>
          </a:p>
          <a:p>
            <a:pPr lvl="2">
              <a:buFont typeface="Courier New" panose="02070309020205020404" pitchFamily="49" charset="0"/>
              <a:buChar char="o"/>
            </a:pPr>
            <a:endParaRPr lang="en-GB" dirty="0"/>
          </a:p>
        </p:txBody>
      </p:sp>
    </p:spTree>
    <p:extLst>
      <p:ext uri="{BB962C8B-B14F-4D97-AF65-F5344CB8AC3E}">
        <p14:creationId xmlns:p14="http://schemas.microsoft.com/office/powerpoint/2010/main" val="1382765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Secondary Options</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smtClean="0"/>
              <a:t>Y </a:t>
            </a:r>
            <a:r>
              <a:rPr lang="en-GB" dirty="0"/>
              <a:t>(UK) 2 – HGCRA 1996 as amended by the LDEDC Act </a:t>
            </a:r>
            <a:r>
              <a:rPr lang="en-GB" dirty="0" smtClean="0"/>
              <a:t>2009</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Z </a:t>
            </a:r>
            <a:r>
              <a:rPr lang="en-GB" dirty="0"/>
              <a:t>Clauses </a:t>
            </a:r>
          </a:p>
          <a:p>
            <a:pPr lvl="1">
              <a:buFont typeface="Courier New" panose="02070309020205020404" pitchFamily="49" charset="0"/>
              <a:buChar char="o"/>
            </a:pPr>
            <a:r>
              <a:rPr lang="en-GB" dirty="0"/>
              <a:t>There  are a set of standard clauses for use by Government agencies</a:t>
            </a:r>
          </a:p>
          <a:p>
            <a:pPr lvl="1">
              <a:buFont typeface="Courier New" panose="02070309020205020404" pitchFamily="49" charset="0"/>
              <a:buChar char="o"/>
            </a:pPr>
            <a:endParaRPr lang="en-GB" dirty="0"/>
          </a:p>
          <a:p>
            <a:pPr lvl="3">
              <a:buFont typeface="Courier New" panose="02070309020205020404" pitchFamily="49" charset="0"/>
              <a:buChar char="o"/>
            </a:pPr>
            <a:endParaRPr lang="en-GB" dirty="0"/>
          </a:p>
        </p:txBody>
      </p:sp>
    </p:spTree>
    <p:extLst>
      <p:ext uri="{BB962C8B-B14F-4D97-AF65-F5344CB8AC3E}">
        <p14:creationId xmlns:p14="http://schemas.microsoft.com/office/powerpoint/2010/main" val="22286732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Payment – Compliance with Construction Act</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smtClean="0"/>
              <a:t>Since </a:t>
            </a:r>
            <a:r>
              <a:rPr lang="en-GB" dirty="0"/>
              <a:t>1999 the construction industry has been subject to the Housing, Grants, Construction and Regeneration Act 1996 which has been amended by the Local Democracy, Economic Development and Construction Act 2009</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The </a:t>
            </a:r>
            <a:r>
              <a:rPr lang="en-GB" dirty="0"/>
              <a:t>amendments took effect on 1 October 2011</a:t>
            </a:r>
          </a:p>
          <a:p>
            <a:pPr lvl="4">
              <a:buFont typeface="Courier New" panose="02070309020205020404" pitchFamily="49" charset="0"/>
              <a:buChar char="o"/>
            </a:pPr>
            <a:endParaRPr lang="en-GB" dirty="0"/>
          </a:p>
        </p:txBody>
      </p:sp>
    </p:spTree>
    <p:extLst>
      <p:ext uri="{BB962C8B-B14F-4D97-AF65-F5344CB8AC3E}">
        <p14:creationId xmlns:p14="http://schemas.microsoft.com/office/powerpoint/2010/main" val="864132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Payment – Compliance with Construction Act</a:t>
            </a:r>
            <a:endParaRPr lang="en-GB" sz="2400" dirty="0"/>
          </a:p>
        </p:txBody>
      </p:sp>
      <p:sp>
        <p:nvSpPr>
          <p:cNvPr id="3" name="Content Placeholder 2"/>
          <p:cNvSpPr>
            <a:spLocks noGrp="1"/>
          </p:cNvSpPr>
          <p:nvPr>
            <p:ph sz="quarter" idx="1"/>
          </p:nvPr>
        </p:nvSpPr>
        <p:spPr/>
        <p:txBody>
          <a:bodyPr>
            <a:normAutofit fontScale="92500" lnSpcReduction="10000"/>
          </a:bodyPr>
          <a:lstStyle/>
          <a:p>
            <a:pPr>
              <a:buFont typeface="Courier New" panose="02070309020205020404" pitchFamily="49" charset="0"/>
              <a:buChar char="o"/>
            </a:pPr>
            <a:r>
              <a:rPr lang="en-GB" dirty="0"/>
              <a:t>The effect of changes to the </a:t>
            </a:r>
            <a:r>
              <a:rPr lang="en-GB" dirty="0" smtClean="0"/>
              <a:t>NEC3</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108(3A</a:t>
            </a:r>
            <a:r>
              <a:rPr lang="en-GB" dirty="0"/>
              <a:t>) – contract must include in writing a provision for the correction of </a:t>
            </a:r>
            <a:r>
              <a:rPr lang="en-GB" dirty="0" smtClean="0"/>
              <a:t>slips</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108A </a:t>
            </a:r>
            <a:r>
              <a:rPr lang="en-GB" dirty="0"/>
              <a:t>– Any provision seeking to restrict the Adjudicator’s power to allocate his fees is to be </a:t>
            </a:r>
            <a:r>
              <a:rPr lang="en-GB" dirty="0" smtClean="0"/>
              <a:t>ineffective</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110A </a:t>
            </a:r>
            <a:r>
              <a:rPr lang="en-GB" dirty="0"/>
              <a:t>– substantial amendments to payment provisions. Where payment follows the issue of a payment certificate, the certificate and details of how the payment has been calculated must be issued together as the “payment notice</a:t>
            </a:r>
            <a:r>
              <a:rPr lang="en-GB" dirty="0" smtClean="0"/>
              <a:t>”</a:t>
            </a:r>
            <a:endParaRPr lang="en-GB" dirty="0"/>
          </a:p>
        </p:txBody>
      </p:sp>
    </p:spTree>
    <p:extLst>
      <p:ext uri="{BB962C8B-B14F-4D97-AF65-F5344CB8AC3E}">
        <p14:creationId xmlns:p14="http://schemas.microsoft.com/office/powerpoint/2010/main" val="4090013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Payment – Compliance with Construction Act</a:t>
            </a:r>
            <a:endParaRPr lang="en-GB" sz="2400" dirty="0"/>
          </a:p>
        </p:txBody>
      </p:sp>
      <p:sp>
        <p:nvSpPr>
          <p:cNvPr id="3" name="Content Placeholder 2"/>
          <p:cNvSpPr>
            <a:spLocks noGrp="1"/>
          </p:cNvSpPr>
          <p:nvPr>
            <p:ph sz="quarter" idx="1"/>
          </p:nvPr>
        </p:nvSpPr>
        <p:spPr/>
        <p:txBody>
          <a:bodyPr>
            <a:normAutofit fontScale="92500" lnSpcReduction="20000"/>
          </a:bodyPr>
          <a:lstStyle/>
          <a:p>
            <a:pPr>
              <a:buFont typeface="Courier New" panose="02070309020205020404" pitchFamily="49" charset="0"/>
              <a:buChar char="o"/>
            </a:pPr>
            <a:r>
              <a:rPr lang="en-GB" dirty="0"/>
              <a:t>The notice must be issued within 5 days of the payment due </a:t>
            </a:r>
            <a:r>
              <a:rPr lang="en-GB" dirty="0" smtClean="0"/>
              <a:t>date</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111 </a:t>
            </a:r>
            <a:r>
              <a:rPr lang="en-GB" dirty="0"/>
              <a:t>– replaces the requirement to issue a notice to withhold payment with the requirement to pay the notified sum or give notice to pay </a:t>
            </a:r>
            <a:r>
              <a:rPr lang="en-GB" dirty="0" smtClean="0"/>
              <a:t>less</a:t>
            </a:r>
          </a:p>
          <a:p>
            <a:pPr>
              <a:buFont typeface="Courier New" panose="02070309020205020404" pitchFamily="49" charset="0"/>
              <a:buChar char="o"/>
            </a:pPr>
            <a:endParaRPr lang="en-GB" dirty="0" smtClean="0"/>
          </a:p>
          <a:p>
            <a:pPr>
              <a:buFont typeface="Courier New" panose="02070309020205020404" pitchFamily="49" charset="0"/>
              <a:buChar char="o"/>
            </a:pPr>
            <a:r>
              <a:rPr lang="en-GB" dirty="0" smtClean="0"/>
              <a:t>111 </a:t>
            </a:r>
            <a:r>
              <a:rPr lang="en-GB" dirty="0"/>
              <a:t>(9) – a new provision requiring that payment must be made within 7 days of an Adjudicator’s decision which increases the amount due under a payment </a:t>
            </a:r>
            <a:r>
              <a:rPr lang="en-GB" dirty="0" smtClean="0"/>
              <a:t>notice</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Option </a:t>
            </a:r>
            <a:r>
              <a:rPr lang="en-GB" dirty="0"/>
              <a:t>W2 is amended to change 14 days to 5 </a:t>
            </a:r>
            <a:r>
              <a:rPr lang="en-GB" dirty="0" smtClean="0"/>
              <a:t>days</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112 </a:t>
            </a:r>
            <a:r>
              <a:rPr lang="en-GB" dirty="0"/>
              <a:t>– contractors right to recover  costs of suspension</a:t>
            </a:r>
          </a:p>
          <a:p>
            <a:pPr lvl="5">
              <a:buFont typeface="Courier New" panose="02070309020205020404" pitchFamily="49" charset="0"/>
              <a:buChar char="o"/>
            </a:pPr>
            <a:endParaRPr lang="en-GB" dirty="0"/>
          </a:p>
        </p:txBody>
      </p:sp>
    </p:spTree>
    <p:extLst>
      <p:ext uri="{BB962C8B-B14F-4D97-AF65-F5344CB8AC3E}">
        <p14:creationId xmlns:p14="http://schemas.microsoft.com/office/powerpoint/2010/main" val="39636228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Payment – Compliance with Construction Act</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Amendments to the NEC3</a:t>
            </a:r>
          </a:p>
          <a:p>
            <a:pPr lvl="1">
              <a:buFont typeface="Courier New" panose="02070309020205020404" pitchFamily="49" charset="0"/>
              <a:buChar char="o"/>
            </a:pPr>
            <a:r>
              <a:rPr lang="en-GB" dirty="0" smtClean="0"/>
              <a:t>Page </a:t>
            </a:r>
            <a:r>
              <a:rPr lang="en-GB" dirty="0"/>
              <a:t>55 Option Y (UK) 2 : Y2.2 – 3</a:t>
            </a:r>
            <a:r>
              <a:rPr lang="en-GB" baseline="30000" dirty="0"/>
              <a:t>rd</a:t>
            </a:r>
            <a:r>
              <a:rPr lang="en-GB" dirty="0"/>
              <a:t> paragraph replaced with</a:t>
            </a:r>
            <a:r>
              <a:rPr lang="en-GB" dirty="0" smtClean="0"/>
              <a:t>:</a:t>
            </a:r>
          </a:p>
          <a:p>
            <a:pPr marL="731520" lvl="2" indent="0">
              <a:buNone/>
            </a:pPr>
            <a:endParaRPr lang="en-GB" dirty="0"/>
          </a:p>
          <a:p>
            <a:pPr marL="457200" lvl="1" indent="0">
              <a:buNone/>
            </a:pPr>
            <a:r>
              <a:rPr lang="en-GB" dirty="0" smtClean="0"/>
              <a:t>“ </a:t>
            </a:r>
            <a:r>
              <a:rPr lang="en-GB" dirty="0"/>
              <a:t>The Project  Manager’s certificate is the notice of payment to the Contractor specifying the amount due at the payment due date (notified sum) and stating the basis on which the amount was calculated”</a:t>
            </a:r>
          </a:p>
        </p:txBody>
      </p:sp>
    </p:spTree>
    <p:extLst>
      <p:ext uri="{BB962C8B-B14F-4D97-AF65-F5344CB8AC3E}">
        <p14:creationId xmlns:p14="http://schemas.microsoft.com/office/powerpoint/2010/main" val="3740451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Payment – Compliance with Construction Act</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Y2.3 replaced with the following</a:t>
            </a:r>
            <a:r>
              <a:rPr lang="en-GB" dirty="0" smtClean="0"/>
              <a:t>:</a:t>
            </a:r>
          </a:p>
          <a:p>
            <a:pPr>
              <a:buFont typeface="Courier New" panose="02070309020205020404" pitchFamily="49" charset="0"/>
              <a:buChar char="o"/>
            </a:pPr>
            <a:endParaRPr lang="en-GB" dirty="0"/>
          </a:p>
          <a:p>
            <a:pPr marL="365760" lvl="1" indent="0">
              <a:buNone/>
            </a:pPr>
            <a:r>
              <a:rPr lang="en-GB" dirty="0"/>
              <a:t>“ If either Party intends to pay less than the notified sum, he notifies the other Party not later than seven days (the prescribed period) before the final date for payment by stating the amount considered to be due and the basis on which that sum is calculated. A Party does not withhold payment of an amount due under this contract unless he has notified his intention to pay less than the notified sum as required by this contract”</a:t>
            </a:r>
          </a:p>
        </p:txBody>
      </p:sp>
    </p:spTree>
    <p:extLst>
      <p:ext uri="{BB962C8B-B14F-4D97-AF65-F5344CB8AC3E}">
        <p14:creationId xmlns:p14="http://schemas.microsoft.com/office/powerpoint/2010/main" val="15118211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June 2013</a:t>
            </a:r>
            <a:endParaRPr lang="en-GB" sz="2400"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733408620"/>
              </p:ext>
            </p:extLst>
          </p:nvPr>
        </p:nvGraphicFramePr>
        <p:xfrm>
          <a:off x="457200" y="1600200"/>
          <a:ext cx="7787208" cy="4458878"/>
        </p:xfrm>
        <a:graphic>
          <a:graphicData uri="http://schemas.openxmlformats.org/drawingml/2006/table">
            <a:tbl>
              <a:tblPr firstRow="1" bandRow="1">
                <a:tableStyleId>{5C22544A-7EE6-4342-B048-85BDC9FD1C3A}</a:tableStyleId>
              </a:tblPr>
              <a:tblGrid>
                <a:gridCol w="973401"/>
                <a:gridCol w="973401"/>
                <a:gridCol w="973401"/>
                <a:gridCol w="973401"/>
                <a:gridCol w="973401"/>
                <a:gridCol w="973401"/>
                <a:gridCol w="973401"/>
                <a:gridCol w="973401"/>
              </a:tblGrid>
              <a:tr h="460648">
                <a:tc>
                  <a:txBody>
                    <a:bodyPr/>
                    <a:lstStyle/>
                    <a:p>
                      <a:endParaRPr lang="en-GB" sz="1400" dirty="0"/>
                    </a:p>
                  </a:txBody>
                  <a:tcPr>
                    <a:noFill/>
                  </a:tcPr>
                </a:tc>
                <a:tc>
                  <a:txBody>
                    <a:bodyPr/>
                    <a:lstStyle/>
                    <a:p>
                      <a:pPr algn="ctr"/>
                      <a:r>
                        <a:rPr lang="en-GB" sz="1200" dirty="0" smtClean="0">
                          <a:latin typeface="+mj-lt"/>
                        </a:rPr>
                        <a:t>Monday</a:t>
                      </a:r>
                      <a:endParaRPr lang="en-GB" sz="1200" dirty="0">
                        <a:latin typeface="+mj-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GB" sz="1200" b="1" kern="1200" dirty="0" smtClean="0">
                          <a:solidFill>
                            <a:schemeClr val="lt1"/>
                          </a:solidFill>
                          <a:latin typeface="+mj-lt"/>
                          <a:ea typeface="+mn-ea"/>
                          <a:cs typeface="+mn-cs"/>
                        </a:rPr>
                        <a:t>Tuesday</a:t>
                      </a:r>
                      <a:endParaRPr lang="en-GB" sz="1200" dirty="0">
                        <a:latin typeface="+mj-lt"/>
                      </a:endParaRPr>
                    </a:p>
                  </a:txBody>
                  <a:tcPr anchor="ctr"/>
                </a:tc>
                <a:tc>
                  <a:txBody>
                    <a:bodyPr/>
                    <a:lstStyle/>
                    <a:p>
                      <a:pPr algn="ctr"/>
                      <a:r>
                        <a:rPr lang="en-GB" sz="1200" dirty="0" smtClean="0">
                          <a:latin typeface="+mj-lt"/>
                        </a:rPr>
                        <a:t>Wednesday</a:t>
                      </a:r>
                      <a:endParaRPr lang="en-GB" sz="1200" dirty="0">
                        <a:latin typeface="+mj-lt"/>
                      </a:endParaRPr>
                    </a:p>
                  </a:txBody>
                  <a:tcPr anchor="ctr"/>
                </a:tc>
                <a:tc>
                  <a:txBody>
                    <a:bodyPr/>
                    <a:lstStyle/>
                    <a:p>
                      <a:pPr algn="ctr"/>
                      <a:r>
                        <a:rPr lang="en-GB" sz="1200" dirty="0" smtClean="0">
                          <a:latin typeface="+mj-lt"/>
                        </a:rPr>
                        <a:t>Thursday</a:t>
                      </a:r>
                      <a:endParaRPr lang="en-GB" sz="1200" dirty="0">
                        <a:latin typeface="+mj-lt"/>
                      </a:endParaRPr>
                    </a:p>
                  </a:txBody>
                  <a:tcPr anchor="ctr"/>
                </a:tc>
                <a:tc>
                  <a:txBody>
                    <a:bodyPr/>
                    <a:lstStyle/>
                    <a:p>
                      <a:pPr algn="ctr"/>
                      <a:r>
                        <a:rPr lang="en-GB" sz="1200" dirty="0" smtClean="0">
                          <a:latin typeface="+mj-lt"/>
                        </a:rPr>
                        <a:t>Friday</a:t>
                      </a:r>
                      <a:endParaRPr lang="en-GB" sz="1200" dirty="0">
                        <a:latin typeface="+mj-lt"/>
                      </a:endParaRPr>
                    </a:p>
                  </a:txBody>
                  <a:tcPr anchor="ctr"/>
                </a:tc>
                <a:tc>
                  <a:txBody>
                    <a:bodyPr/>
                    <a:lstStyle/>
                    <a:p>
                      <a:pPr algn="ctr"/>
                      <a:r>
                        <a:rPr lang="en-GB" sz="1200" dirty="0" smtClean="0">
                          <a:latin typeface="+mj-lt"/>
                        </a:rPr>
                        <a:t>Saturday</a:t>
                      </a:r>
                      <a:endParaRPr lang="en-GB" sz="1200" dirty="0">
                        <a:latin typeface="+mj-lt"/>
                      </a:endParaRPr>
                    </a:p>
                  </a:txBody>
                  <a:tcPr anchor="ctr"/>
                </a:tc>
                <a:tc>
                  <a:txBody>
                    <a:bodyPr/>
                    <a:lstStyle/>
                    <a:p>
                      <a:pPr algn="ctr"/>
                      <a:r>
                        <a:rPr lang="en-GB" sz="1200" dirty="0" smtClean="0">
                          <a:latin typeface="+mj-lt"/>
                        </a:rPr>
                        <a:t>Sunday</a:t>
                      </a:r>
                      <a:endParaRPr lang="en-GB" sz="1200" dirty="0">
                        <a:latin typeface="+mj-lt"/>
                      </a:endParaRPr>
                    </a:p>
                  </a:txBody>
                  <a:tcPr anchor="ctr"/>
                </a:tc>
              </a:tr>
              <a:tr h="799646">
                <a:tc>
                  <a:txBody>
                    <a:bodyPr/>
                    <a:lstStyle/>
                    <a:p>
                      <a:pPr algn="ctr"/>
                      <a:r>
                        <a:rPr lang="en-GB" sz="1600" dirty="0" smtClean="0">
                          <a:solidFill>
                            <a:schemeClr val="bg1"/>
                          </a:solidFill>
                          <a:latin typeface="+mj-lt"/>
                        </a:rPr>
                        <a:t>Week 1</a:t>
                      </a:r>
                      <a:endParaRPr lang="en-GB" sz="1600" dirty="0">
                        <a:solidFill>
                          <a:schemeClr val="bg1"/>
                        </a:solidFill>
                        <a:latin typeface="+mj-lt"/>
                      </a:endParaRPr>
                    </a:p>
                  </a:txBody>
                  <a:tcPr anchor="ctr">
                    <a:solidFill>
                      <a:schemeClr val="accent1"/>
                    </a:solidFill>
                  </a:tcPr>
                </a:tc>
                <a:tc>
                  <a:txBody>
                    <a:bodyPr/>
                    <a:lstStyle/>
                    <a:p>
                      <a:pPr algn="ctr"/>
                      <a:endParaRPr lang="en-GB" sz="1200" b="1" dirty="0">
                        <a:latin typeface="+mj-lt"/>
                      </a:endParaRPr>
                    </a:p>
                  </a:txBody>
                  <a:tcPr anchor="ctr" anchorCtr="1">
                    <a:noFill/>
                  </a:tcPr>
                </a:tc>
                <a:tc>
                  <a:txBody>
                    <a:bodyPr/>
                    <a:lstStyle/>
                    <a:p>
                      <a:pPr algn="r"/>
                      <a:r>
                        <a:rPr lang="en-GB" sz="1000" dirty="0" smtClean="0">
                          <a:latin typeface="+mj-lt"/>
                        </a:rPr>
                        <a:t>1</a:t>
                      </a:r>
                      <a:endParaRPr lang="en-GB" sz="1000" dirty="0">
                        <a:latin typeface="+mj-lt"/>
                      </a:endParaRPr>
                    </a:p>
                  </a:txBody>
                  <a:tcPr anchor="b"/>
                </a:tc>
                <a:tc>
                  <a:txBody>
                    <a:bodyPr/>
                    <a:lstStyle/>
                    <a:p>
                      <a:pPr algn="r"/>
                      <a:r>
                        <a:rPr lang="en-GB" sz="1000" dirty="0" smtClean="0">
                          <a:latin typeface="+mj-lt"/>
                        </a:rPr>
                        <a:t>2</a:t>
                      </a:r>
                      <a:endParaRPr lang="en-GB" sz="1000" dirty="0">
                        <a:latin typeface="+mj-lt"/>
                      </a:endParaRPr>
                    </a:p>
                  </a:txBody>
                  <a:tcPr anchor="b"/>
                </a:tc>
                <a:tc>
                  <a:txBody>
                    <a:bodyPr/>
                    <a:lstStyle/>
                    <a:p>
                      <a:pPr algn="r"/>
                      <a:r>
                        <a:rPr lang="en-GB" sz="1000" dirty="0" smtClean="0">
                          <a:latin typeface="+mj-lt"/>
                        </a:rPr>
                        <a:t>3</a:t>
                      </a:r>
                      <a:endParaRPr lang="en-GB" sz="1000" dirty="0">
                        <a:latin typeface="+mj-lt"/>
                      </a:endParaRPr>
                    </a:p>
                  </a:txBody>
                  <a:tcPr anchor="b"/>
                </a:tc>
                <a:tc>
                  <a:txBody>
                    <a:bodyPr/>
                    <a:lstStyle/>
                    <a:p>
                      <a:pPr algn="r"/>
                      <a:r>
                        <a:rPr lang="en-GB" sz="1000" dirty="0" smtClean="0">
                          <a:latin typeface="+mj-lt"/>
                        </a:rPr>
                        <a:t>4</a:t>
                      </a:r>
                      <a:endParaRPr lang="en-GB" sz="1000" dirty="0">
                        <a:latin typeface="+mj-lt"/>
                      </a:endParaRPr>
                    </a:p>
                  </a:txBody>
                  <a:tcPr anchor="b"/>
                </a:tc>
                <a:tc>
                  <a:txBody>
                    <a:bodyPr/>
                    <a:lstStyle/>
                    <a:p>
                      <a:pPr algn="r"/>
                      <a:r>
                        <a:rPr lang="en-GB" sz="1000" dirty="0" smtClean="0">
                          <a:latin typeface="+mj-lt"/>
                        </a:rPr>
                        <a:t>5</a:t>
                      </a:r>
                      <a:endParaRPr lang="en-GB" sz="1000" dirty="0">
                        <a:latin typeface="+mj-lt"/>
                      </a:endParaRPr>
                    </a:p>
                  </a:txBody>
                  <a:tcPr anchor="b"/>
                </a:tc>
                <a:tc>
                  <a:txBody>
                    <a:bodyPr/>
                    <a:lstStyle/>
                    <a:p>
                      <a:pPr algn="r"/>
                      <a:r>
                        <a:rPr lang="en-GB" sz="1000" dirty="0" smtClean="0">
                          <a:latin typeface="+mj-lt"/>
                        </a:rPr>
                        <a:t>6</a:t>
                      </a:r>
                      <a:endParaRPr lang="en-GB" sz="1000" dirty="0">
                        <a:latin typeface="+mj-lt"/>
                      </a:endParaRPr>
                    </a:p>
                  </a:txBody>
                  <a:tcPr anchor="b"/>
                </a:tc>
              </a:tr>
              <a:tr h="799646">
                <a:tc>
                  <a:txBody>
                    <a:bodyPr/>
                    <a:lstStyle/>
                    <a:p>
                      <a:pPr algn="ctr"/>
                      <a:r>
                        <a:rPr lang="en-GB" sz="1600" dirty="0" smtClean="0">
                          <a:solidFill>
                            <a:schemeClr val="bg1"/>
                          </a:solidFill>
                          <a:latin typeface="+mj-lt"/>
                        </a:rPr>
                        <a:t>Week</a:t>
                      </a:r>
                      <a:r>
                        <a:rPr lang="en-GB" sz="1600" baseline="0" dirty="0" smtClean="0">
                          <a:solidFill>
                            <a:schemeClr val="bg1"/>
                          </a:solidFill>
                          <a:latin typeface="+mj-lt"/>
                        </a:rPr>
                        <a:t> 2</a:t>
                      </a:r>
                      <a:endParaRPr lang="en-GB" sz="1600" dirty="0">
                        <a:solidFill>
                          <a:schemeClr val="bg1"/>
                        </a:solidFill>
                        <a:latin typeface="+mj-lt"/>
                      </a:endParaRPr>
                    </a:p>
                  </a:txBody>
                  <a:tcPr anchor="ctr">
                    <a:solidFill>
                      <a:schemeClr val="accent1"/>
                    </a:solidFill>
                  </a:tcPr>
                </a:tc>
                <a:tc>
                  <a:txBody>
                    <a:bodyPr/>
                    <a:lstStyle/>
                    <a:p>
                      <a:pPr algn="r"/>
                      <a:r>
                        <a:rPr lang="en-GB" sz="1000" dirty="0" smtClean="0">
                          <a:latin typeface="+mj-lt"/>
                        </a:rPr>
                        <a:t>7</a:t>
                      </a:r>
                      <a:endParaRPr lang="en-GB" sz="1000" dirty="0">
                        <a:latin typeface="+mj-lt"/>
                      </a:endParaRPr>
                    </a:p>
                  </a:txBody>
                  <a:tcPr anchor="b"/>
                </a:tc>
                <a:tc>
                  <a:txBody>
                    <a:bodyPr/>
                    <a:lstStyle/>
                    <a:p>
                      <a:pPr algn="r"/>
                      <a:r>
                        <a:rPr lang="en-GB" sz="1000" dirty="0" smtClean="0">
                          <a:latin typeface="+mj-lt"/>
                        </a:rPr>
                        <a:t>8</a:t>
                      </a:r>
                      <a:endParaRPr lang="en-GB" sz="1000" dirty="0">
                        <a:latin typeface="+mj-lt"/>
                      </a:endParaRPr>
                    </a:p>
                  </a:txBody>
                  <a:tcPr anchor="b"/>
                </a:tc>
                <a:tc>
                  <a:txBody>
                    <a:bodyPr/>
                    <a:lstStyle/>
                    <a:p>
                      <a:pPr algn="r"/>
                      <a:r>
                        <a:rPr lang="en-GB" sz="1000" dirty="0" smtClean="0">
                          <a:latin typeface="+mj-lt"/>
                        </a:rPr>
                        <a:t>9</a:t>
                      </a:r>
                      <a:endParaRPr lang="en-GB" sz="1000" dirty="0">
                        <a:latin typeface="+mj-lt"/>
                      </a:endParaRPr>
                    </a:p>
                  </a:txBody>
                  <a:tcPr anchor="b"/>
                </a:tc>
                <a:tc>
                  <a:txBody>
                    <a:bodyPr/>
                    <a:lstStyle/>
                    <a:p>
                      <a:pPr algn="r"/>
                      <a:r>
                        <a:rPr lang="en-GB" sz="1000" dirty="0" smtClean="0">
                          <a:latin typeface="+mj-lt"/>
                        </a:rPr>
                        <a:t>10</a:t>
                      </a:r>
                      <a:endParaRPr lang="en-GB" sz="1000" dirty="0">
                        <a:latin typeface="+mj-lt"/>
                      </a:endParaRPr>
                    </a:p>
                  </a:txBody>
                  <a:tcPr anchor="b"/>
                </a:tc>
                <a:tc>
                  <a:txBody>
                    <a:bodyPr/>
                    <a:lstStyle/>
                    <a:p>
                      <a:pPr algn="r"/>
                      <a:r>
                        <a:rPr lang="en-GB" sz="1000" dirty="0" smtClean="0">
                          <a:latin typeface="+mj-lt"/>
                        </a:rPr>
                        <a:t>11</a:t>
                      </a:r>
                      <a:endParaRPr lang="en-GB" sz="1000" dirty="0">
                        <a:latin typeface="+mj-lt"/>
                      </a:endParaRPr>
                    </a:p>
                  </a:txBody>
                  <a:tcPr anchor="b"/>
                </a:tc>
                <a:tc>
                  <a:txBody>
                    <a:bodyPr/>
                    <a:lstStyle/>
                    <a:p>
                      <a:pPr algn="r"/>
                      <a:r>
                        <a:rPr lang="en-GB" sz="1000" dirty="0" smtClean="0">
                          <a:latin typeface="+mj-lt"/>
                        </a:rPr>
                        <a:t>12</a:t>
                      </a:r>
                      <a:endParaRPr lang="en-GB" sz="1000" dirty="0">
                        <a:latin typeface="+mj-lt"/>
                      </a:endParaRPr>
                    </a:p>
                  </a:txBody>
                  <a:tcPr anchor="b"/>
                </a:tc>
                <a:tc>
                  <a:txBody>
                    <a:bodyPr/>
                    <a:lstStyle/>
                    <a:p>
                      <a:pPr algn="r"/>
                      <a:r>
                        <a:rPr lang="en-GB" sz="1000" dirty="0" smtClean="0">
                          <a:latin typeface="+mj-lt"/>
                        </a:rPr>
                        <a:t>13</a:t>
                      </a:r>
                      <a:endParaRPr lang="en-GB" sz="1000" dirty="0">
                        <a:latin typeface="+mj-lt"/>
                      </a:endParaRPr>
                    </a:p>
                  </a:txBody>
                  <a:tcPr anchor="b"/>
                </a:tc>
              </a:tr>
              <a:tr h="799646">
                <a:tc>
                  <a:txBody>
                    <a:bodyPr/>
                    <a:lstStyle/>
                    <a:p>
                      <a:pPr algn="ctr"/>
                      <a:r>
                        <a:rPr lang="en-GB" sz="1600" dirty="0" smtClean="0">
                          <a:solidFill>
                            <a:schemeClr val="bg1"/>
                          </a:solidFill>
                          <a:latin typeface="+mj-lt"/>
                        </a:rPr>
                        <a:t>Week 3</a:t>
                      </a:r>
                      <a:endParaRPr lang="en-GB" sz="1600" dirty="0">
                        <a:solidFill>
                          <a:schemeClr val="bg1"/>
                        </a:solidFill>
                        <a:latin typeface="+mj-lt"/>
                      </a:endParaRPr>
                    </a:p>
                  </a:txBody>
                  <a:tcPr anchor="ctr">
                    <a:solidFill>
                      <a:schemeClr val="accent1"/>
                    </a:solidFill>
                  </a:tcPr>
                </a:tc>
                <a:tc>
                  <a:txBody>
                    <a:bodyPr/>
                    <a:lstStyle/>
                    <a:p>
                      <a:pPr algn="r"/>
                      <a:r>
                        <a:rPr lang="en-GB" sz="1000" dirty="0" smtClean="0">
                          <a:latin typeface="+mj-lt"/>
                        </a:rPr>
                        <a:t>14</a:t>
                      </a:r>
                      <a:endParaRPr lang="en-GB" sz="1000" dirty="0">
                        <a:latin typeface="+mj-lt"/>
                      </a:endParaRPr>
                    </a:p>
                  </a:txBody>
                  <a:tcPr anchor="b"/>
                </a:tc>
                <a:tc>
                  <a:txBody>
                    <a:bodyPr/>
                    <a:lstStyle/>
                    <a:p>
                      <a:pPr algn="r"/>
                      <a:r>
                        <a:rPr lang="en-GB" sz="1000" dirty="0" smtClean="0">
                          <a:latin typeface="+mj-lt"/>
                        </a:rPr>
                        <a:t>15</a:t>
                      </a:r>
                      <a:endParaRPr lang="en-GB" sz="1000" dirty="0">
                        <a:latin typeface="+mj-lt"/>
                      </a:endParaRPr>
                    </a:p>
                  </a:txBody>
                  <a:tcPr anchor="b"/>
                </a:tc>
                <a:tc>
                  <a:txBody>
                    <a:bodyPr/>
                    <a:lstStyle/>
                    <a:p>
                      <a:pPr algn="r"/>
                      <a:r>
                        <a:rPr lang="en-GB" sz="1000" dirty="0" smtClean="0">
                          <a:latin typeface="+mj-lt"/>
                        </a:rPr>
                        <a:t>16</a:t>
                      </a:r>
                      <a:endParaRPr lang="en-GB" sz="1000" dirty="0">
                        <a:latin typeface="+mj-lt"/>
                      </a:endParaRPr>
                    </a:p>
                  </a:txBody>
                  <a:tcPr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000" dirty="0" smtClean="0">
                          <a:latin typeface="+mj-lt"/>
                        </a:rPr>
                        <a:t>17</a:t>
                      </a:r>
                    </a:p>
                  </a:txBody>
                  <a:tcPr anchor="b"/>
                </a:tc>
                <a:tc>
                  <a:txBody>
                    <a:bodyPr/>
                    <a:lstStyle/>
                    <a:p>
                      <a:pPr algn="r"/>
                      <a:r>
                        <a:rPr lang="en-GB" sz="1000" dirty="0" smtClean="0">
                          <a:latin typeface="+mj-lt"/>
                        </a:rPr>
                        <a:t>18</a:t>
                      </a:r>
                      <a:endParaRPr lang="en-GB" sz="1000" dirty="0">
                        <a:latin typeface="+mj-lt"/>
                      </a:endParaRPr>
                    </a:p>
                  </a:txBody>
                  <a:tcPr anchor="b"/>
                </a:tc>
                <a:tc>
                  <a:txBody>
                    <a:bodyPr/>
                    <a:lstStyle/>
                    <a:p>
                      <a:pPr algn="r"/>
                      <a:r>
                        <a:rPr lang="en-GB" sz="1000" dirty="0" smtClean="0">
                          <a:latin typeface="+mj-lt"/>
                        </a:rPr>
                        <a:t>19</a:t>
                      </a:r>
                      <a:endParaRPr lang="en-GB" sz="1000" dirty="0">
                        <a:latin typeface="+mj-lt"/>
                      </a:endParaRPr>
                    </a:p>
                  </a:txBody>
                  <a:tcPr anchor="b"/>
                </a:tc>
                <a:tc>
                  <a:txBody>
                    <a:bodyPr/>
                    <a:lstStyle/>
                    <a:p>
                      <a:pPr algn="r"/>
                      <a:r>
                        <a:rPr lang="en-GB" sz="1000" dirty="0" smtClean="0">
                          <a:latin typeface="+mj-lt"/>
                        </a:rPr>
                        <a:t>20</a:t>
                      </a:r>
                      <a:endParaRPr lang="en-GB" sz="1000" dirty="0">
                        <a:latin typeface="+mj-lt"/>
                      </a:endParaRPr>
                    </a:p>
                  </a:txBody>
                  <a:tcPr anchor="b"/>
                </a:tc>
              </a:tr>
              <a:tr h="799646">
                <a:tc>
                  <a:txBody>
                    <a:bodyPr/>
                    <a:lstStyle/>
                    <a:p>
                      <a:pPr algn="ctr"/>
                      <a:r>
                        <a:rPr lang="en-GB" sz="1600" dirty="0" smtClean="0">
                          <a:solidFill>
                            <a:schemeClr val="bg1"/>
                          </a:solidFill>
                          <a:latin typeface="+mj-lt"/>
                        </a:rPr>
                        <a:t>Week 4</a:t>
                      </a:r>
                      <a:endParaRPr lang="en-GB" sz="1600" dirty="0">
                        <a:solidFill>
                          <a:schemeClr val="bg1"/>
                        </a:solidFill>
                        <a:latin typeface="+mj-lt"/>
                      </a:endParaRPr>
                    </a:p>
                  </a:txBody>
                  <a:tcPr anchor="ctr">
                    <a:solidFill>
                      <a:schemeClr val="accent1"/>
                    </a:solidFill>
                  </a:tcPr>
                </a:tc>
                <a:tc>
                  <a:txBody>
                    <a:bodyPr/>
                    <a:lstStyle/>
                    <a:p>
                      <a:pPr algn="r"/>
                      <a:r>
                        <a:rPr lang="en-GB" sz="1000" dirty="0" smtClean="0">
                          <a:latin typeface="+mj-lt"/>
                        </a:rPr>
                        <a:t>21</a:t>
                      </a:r>
                      <a:endParaRPr lang="en-GB" sz="1000" dirty="0">
                        <a:latin typeface="+mj-lt"/>
                      </a:endParaRPr>
                    </a:p>
                  </a:txBody>
                  <a:tcPr anchor="b"/>
                </a:tc>
                <a:tc>
                  <a:txBody>
                    <a:bodyPr/>
                    <a:lstStyle/>
                    <a:p>
                      <a:pPr algn="r"/>
                      <a:r>
                        <a:rPr lang="en-GB" sz="1000" dirty="0" smtClean="0">
                          <a:latin typeface="+mj-lt"/>
                        </a:rPr>
                        <a:t>22</a:t>
                      </a:r>
                      <a:endParaRPr lang="en-GB" sz="1000" dirty="0">
                        <a:latin typeface="+mj-lt"/>
                      </a:endParaRPr>
                    </a:p>
                  </a:txBody>
                  <a:tcPr anchor="b"/>
                </a:tc>
                <a:tc>
                  <a:txBody>
                    <a:bodyPr/>
                    <a:lstStyle/>
                    <a:p>
                      <a:pPr algn="r"/>
                      <a:r>
                        <a:rPr lang="en-GB" sz="1000" dirty="0" smtClean="0">
                          <a:latin typeface="+mj-lt"/>
                        </a:rPr>
                        <a:t>23</a:t>
                      </a:r>
                      <a:endParaRPr lang="en-GB" sz="1000" dirty="0">
                        <a:latin typeface="+mj-lt"/>
                      </a:endParaRPr>
                    </a:p>
                  </a:txBody>
                  <a:tcPr anchor="b"/>
                </a:tc>
                <a:tc>
                  <a:txBody>
                    <a:bodyPr/>
                    <a:lstStyle/>
                    <a:p>
                      <a:pPr algn="r"/>
                      <a:r>
                        <a:rPr lang="en-GB" sz="1000" dirty="0" smtClean="0">
                          <a:latin typeface="+mj-lt"/>
                        </a:rPr>
                        <a:t>24</a:t>
                      </a:r>
                      <a:endParaRPr lang="en-GB" sz="1000" dirty="0">
                        <a:latin typeface="+mj-lt"/>
                      </a:endParaRPr>
                    </a:p>
                  </a:txBody>
                  <a:tcPr anchor="b"/>
                </a:tc>
                <a:tc>
                  <a:txBody>
                    <a:bodyPr/>
                    <a:lstStyle/>
                    <a:p>
                      <a:pPr algn="r"/>
                      <a:r>
                        <a:rPr lang="en-GB" sz="1000" dirty="0" smtClean="0">
                          <a:latin typeface="+mj-lt"/>
                        </a:rPr>
                        <a:t>25</a:t>
                      </a:r>
                      <a:endParaRPr lang="en-GB" sz="1000" dirty="0">
                        <a:latin typeface="+mj-lt"/>
                      </a:endParaRPr>
                    </a:p>
                  </a:txBody>
                  <a:tcPr anchor="b"/>
                </a:tc>
                <a:tc>
                  <a:txBody>
                    <a:bodyPr/>
                    <a:lstStyle/>
                    <a:p>
                      <a:pPr algn="r"/>
                      <a:r>
                        <a:rPr lang="en-GB" sz="1000" dirty="0" smtClean="0">
                          <a:latin typeface="+mj-lt"/>
                        </a:rPr>
                        <a:t>26</a:t>
                      </a:r>
                      <a:endParaRPr lang="en-GB" sz="1000" dirty="0">
                        <a:latin typeface="+mj-lt"/>
                      </a:endParaRPr>
                    </a:p>
                  </a:txBody>
                  <a:tcPr anchor="b"/>
                </a:tc>
                <a:tc>
                  <a:txBody>
                    <a:bodyPr/>
                    <a:lstStyle/>
                    <a:p>
                      <a:pPr algn="r"/>
                      <a:r>
                        <a:rPr lang="en-GB" sz="1000" dirty="0" smtClean="0">
                          <a:latin typeface="+mj-lt"/>
                        </a:rPr>
                        <a:t>27</a:t>
                      </a:r>
                      <a:endParaRPr lang="en-GB" sz="1000" dirty="0">
                        <a:latin typeface="+mj-lt"/>
                      </a:endParaRPr>
                    </a:p>
                  </a:txBody>
                  <a:tcPr anchor="b"/>
                </a:tc>
              </a:tr>
              <a:tr h="799646">
                <a:tc>
                  <a:txBody>
                    <a:bodyPr/>
                    <a:lstStyle/>
                    <a:p>
                      <a:pPr algn="ctr"/>
                      <a:r>
                        <a:rPr lang="en-GB" sz="1600" dirty="0" smtClean="0">
                          <a:solidFill>
                            <a:schemeClr val="bg1"/>
                          </a:solidFill>
                          <a:latin typeface="+mj-lt"/>
                        </a:rPr>
                        <a:t>Week 5</a:t>
                      </a:r>
                      <a:endParaRPr lang="en-GB" sz="1600" dirty="0">
                        <a:solidFill>
                          <a:schemeClr val="bg1"/>
                        </a:solidFill>
                        <a:latin typeface="+mj-lt"/>
                      </a:endParaRPr>
                    </a:p>
                  </a:txBody>
                  <a:tcPr anchor="ctr">
                    <a:solidFill>
                      <a:schemeClr val="accent1"/>
                    </a:solidFill>
                  </a:tcPr>
                </a:tc>
                <a:tc>
                  <a:txBody>
                    <a:bodyPr/>
                    <a:lstStyle/>
                    <a:p>
                      <a:pPr algn="r"/>
                      <a:r>
                        <a:rPr lang="en-GB" sz="1000" dirty="0" smtClean="0">
                          <a:latin typeface="+mj-lt"/>
                        </a:rPr>
                        <a:t>28</a:t>
                      </a:r>
                      <a:endParaRPr lang="en-GB" sz="1000" dirty="0">
                        <a:latin typeface="+mj-lt"/>
                      </a:endParaRPr>
                    </a:p>
                  </a:txBody>
                  <a:tcPr anchor="b"/>
                </a:tc>
                <a:tc>
                  <a:txBody>
                    <a:bodyPr/>
                    <a:lstStyle/>
                    <a:p>
                      <a:pPr algn="r"/>
                      <a:r>
                        <a:rPr lang="en-GB" sz="1000" dirty="0" smtClean="0">
                          <a:latin typeface="+mj-lt"/>
                        </a:rPr>
                        <a:t>29</a:t>
                      </a:r>
                      <a:endParaRPr lang="en-GB" sz="1000" dirty="0">
                        <a:latin typeface="+mj-lt"/>
                      </a:endParaRPr>
                    </a:p>
                  </a:txBody>
                  <a:tcPr anchor="b"/>
                </a:tc>
                <a:tc>
                  <a:txBody>
                    <a:bodyPr/>
                    <a:lstStyle/>
                    <a:p>
                      <a:pPr algn="r"/>
                      <a:r>
                        <a:rPr lang="en-GB" sz="1000" dirty="0" smtClean="0">
                          <a:latin typeface="+mj-lt"/>
                        </a:rPr>
                        <a:t>30</a:t>
                      </a:r>
                      <a:endParaRPr lang="en-GB" sz="1000" dirty="0">
                        <a:latin typeface="+mj-lt"/>
                      </a:endParaRPr>
                    </a:p>
                  </a:txBody>
                  <a:tcPr anchor="b"/>
                </a:tc>
                <a:tc>
                  <a:txBody>
                    <a:bodyPr/>
                    <a:lstStyle/>
                    <a:p>
                      <a:pPr algn="r"/>
                      <a:endParaRPr lang="en-GB" sz="1000">
                        <a:latin typeface="+mj-lt"/>
                      </a:endParaRPr>
                    </a:p>
                  </a:txBody>
                  <a:tcPr anchor="b"/>
                </a:tc>
                <a:tc>
                  <a:txBody>
                    <a:bodyPr/>
                    <a:lstStyle/>
                    <a:p>
                      <a:pPr algn="r"/>
                      <a:endParaRPr lang="en-GB" sz="1000">
                        <a:latin typeface="+mj-lt"/>
                      </a:endParaRPr>
                    </a:p>
                  </a:txBody>
                  <a:tcPr anchor="b"/>
                </a:tc>
                <a:tc>
                  <a:txBody>
                    <a:bodyPr/>
                    <a:lstStyle/>
                    <a:p>
                      <a:pPr algn="r"/>
                      <a:endParaRPr lang="en-GB" sz="1000">
                        <a:latin typeface="+mj-lt"/>
                      </a:endParaRPr>
                    </a:p>
                  </a:txBody>
                  <a:tcPr anchor="b"/>
                </a:tc>
                <a:tc>
                  <a:txBody>
                    <a:bodyPr/>
                    <a:lstStyle/>
                    <a:p>
                      <a:pPr algn="r"/>
                      <a:endParaRPr lang="en-GB" sz="1000" dirty="0">
                        <a:latin typeface="+mj-lt"/>
                      </a:endParaRPr>
                    </a:p>
                  </a:txBody>
                  <a:tcPr anchor="b"/>
                </a:tc>
              </a:tr>
            </a:tbl>
          </a:graphicData>
        </a:graphic>
      </p:graphicFrame>
      <p:sp>
        <p:nvSpPr>
          <p:cNvPr id="9" name="Pentagon 8"/>
          <p:cNvSpPr/>
          <p:nvPr/>
        </p:nvSpPr>
        <p:spPr>
          <a:xfrm>
            <a:off x="2555776" y="2132856"/>
            <a:ext cx="5616624" cy="360040"/>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400" b="1" dirty="0" smtClean="0">
                <a:solidFill>
                  <a:schemeClr val="bg1"/>
                </a:solidFill>
                <a:latin typeface="+mj-lt"/>
              </a:rPr>
              <a:t>Payment due 7 days after assessment date</a:t>
            </a:r>
            <a:endParaRPr lang="en-GB" sz="1400" b="1" dirty="0">
              <a:solidFill>
                <a:schemeClr val="bg1"/>
              </a:solidFill>
              <a:latin typeface="+mj-lt"/>
            </a:endParaRPr>
          </a:p>
        </p:txBody>
      </p:sp>
      <p:sp>
        <p:nvSpPr>
          <p:cNvPr id="11" name="Pentagon 10"/>
          <p:cNvSpPr/>
          <p:nvPr/>
        </p:nvSpPr>
        <p:spPr>
          <a:xfrm>
            <a:off x="2555776" y="2924944"/>
            <a:ext cx="3672408" cy="504056"/>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1200" b="1" dirty="0" smtClean="0">
                <a:solidFill>
                  <a:schemeClr val="bg1"/>
                </a:solidFill>
                <a:latin typeface="+mj-lt"/>
              </a:rPr>
              <a:t>Certificate to be issued and details of how amount calculated no later than 5 days after due date</a:t>
            </a:r>
            <a:endParaRPr lang="en-GB" sz="1200" b="1" dirty="0">
              <a:solidFill>
                <a:schemeClr val="bg1"/>
              </a:solidFill>
              <a:latin typeface="+mj-lt"/>
            </a:endParaRPr>
          </a:p>
        </p:txBody>
      </p:sp>
      <p:sp>
        <p:nvSpPr>
          <p:cNvPr id="14" name="Rectangle 13"/>
          <p:cNvSpPr/>
          <p:nvPr/>
        </p:nvSpPr>
        <p:spPr>
          <a:xfrm>
            <a:off x="6300192" y="2852936"/>
            <a:ext cx="936104" cy="79208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GB" sz="1200" dirty="0" smtClean="0">
                <a:latin typeface="+mj-lt"/>
              </a:rPr>
              <a:t>Last date for issue of Certificate</a:t>
            </a:r>
            <a:endParaRPr lang="en-GB" sz="1200" dirty="0">
              <a:latin typeface="+mj-lt"/>
            </a:endParaRPr>
          </a:p>
        </p:txBody>
      </p:sp>
      <p:sp>
        <p:nvSpPr>
          <p:cNvPr id="15" name="Rectangle 14"/>
          <p:cNvSpPr/>
          <p:nvPr/>
        </p:nvSpPr>
        <p:spPr>
          <a:xfrm>
            <a:off x="1458000" y="2852936"/>
            <a:ext cx="936104" cy="79208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GB" sz="1200" dirty="0" smtClean="0">
                <a:latin typeface="+mj-lt"/>
              </a:rPr>
              <a:t>Due Date</a:t>
            </a:r>
            <a:endParaRPr lang="en-GB" sz="1200" dirty="0">
              <a:latin typeface="+mj-lt"/>
            </a:endParaRPr>
          </a:p>
        </p:txBody>
      </p:sp>
      <p:sp>
        <p:nvSpPr>
          <p:cNvPr id="16" name="Rectangle 15"/>
          <p:cNvSpPr/>
          <p:nvPr/>
        </p:nvSpPr>
        <p:spPr>
          <a:xfrm>
            <a:off x="1458000" y="2060848"/>
            <a:ext cx="936104" cy="79208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GB" sz="1200" dirty="0" smtClean="0">
                <a:latin typeface="+mj-lt"/>
              </a:rPr>
              <a:t>Assessment Date</a:t>
            </a:r>
            <a:endParaRPr lang="en-GB" sz="1200" dirty="0">
              <a:latin typeface="+mj-lt"/>
            </a:endParaRPr>
          </a:p>
        </p:txBody>
      </p:sp>
      <p:sp>
        <p:nvSpPr>
          <p:cNvPr id="17" name="Rectangle 16"/>
          <p:cNvSpPr/>
          <p:nvPr/>
        </p:nvSpPr>
        <p:spPr>
          <a:xfrm>
            <a:off x="1458000" y="3645024"/>
            <a:ext cx="936104" cy="79208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GB" sz="1050" dirty="0" smtClean="0">
                <a:latin typeface="+mj-lt"/>
              </a:rPr>
              <a:t>Notice to Pay Less 7 days back from final date</a:t>
            </a:r>
            <a:endParaRPr lang="en-GB" sz="1050" dirty="0">
              <a:latin typeface="+mj-lt"/>
            </a:endParaRPr>
          </a:p>
        </p:txBody>
      </p:sp>
      <p:sp>
        <p:nvSpPr>
          <p:cNvPr id="18" name="Rectangle 17"/>
          <p:cNvSpPr/>
          <p:nvPr/>
        </p:nvSpPr>
        <p:spPr>
          <a:xfrm>
            <a:off x="1458000" y="4437112"/>
            <a:ext cx="936104" cy="79208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mj-lt"/>
              </a:rPr>
              <a:t>Latest Date for Payment 14 days from Due Date etc</a:t>
            </a:r>
            <a:endParaRPr lang="en-GB" sz="1100" dirty="0">
              <a:latin typeface="+mj-lt"/>
            </a:endParaRPr>
          </a:p>
        </p:txBody>
      </p:sp>
    </p:spTree>
    <p:extLst>
      <p:ext uri="{BB962C8B-B14F-4D97-AF65-F5344CB8AC3E}">
        <p14:creationId xmlns:p14="http://schemas.microsoft.com/office/powerpoint/2010/main" val="4107901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7093314" cy="696535"/>
          </a:xfrm>
        </p:spPr>
        <p:txBody>
          <a:bodyPr/>
          <a:lstStyle/>
          <a:p>
            <a:r>
              <a:rPr lang="en-GB" sz="3200" dirty="0"/>
              <a:t>Programme</a:t>
            </a:r>
            <a:endParaRPr lang="en-GB" dirty="0"/>
          </a:p>
        </p:txBody>
      </p:sp>
      <p:sp>
        <p:nvSpPr>
          <p:cNvPr id="3" name="Content Placeholder 2"/>
          <p:cNvSpPr>
            <a:spLocks noGrp="1"/>
          </p:cNvSpPr>
          <p:nvPr>
            <p:ph sz="quarter" idx="1"/>
          </p:nvPr>
        </p:nvSpPr>
        <p:spPr>
          <a:xfrm>
            <a:off x="457200" y="1896216"/>
            <a:ext cx="7467600" cy="4629128"/>
          </a:xfrm>
        </p:spPr>
        <p:txBody>
          <a:bodyPr>
            <a:normAutofit fontScale="77500" lnSpcReduction="20000"/>
          </a:bodyPr>
          <a:lstStyle/>
          <a:p>
            <a:pPr>
              <a:buFont typeface="Courier New" panose="02070309020205020404" pitchFamily="49" charset="0"/>
              <a:buChar char="o"/>
            </a:pPr>
            <a:r>
              <a:rPr lang="en-GB" b="1" dirty="0"/>
              <a:t>Day 2</a:t>
            </a:r>
            <a:endParaRPr lang="en-GB" dirty="0"/>
          </a:p>
          <a:p>
            <a:pPr lvl="1">
              <a:lnSpc>
                <a:spcPct val="120000"/>
              </a:lnSpc>
              <a:buFont typeface="Courier New" panose="02070309020205020404" pitchFamily="49" charset="0"/>
              <a:buChar char="o"/>
            </a:pPr>
            <a:r>
              <a:rPr lang="en-GB" dirty="0" smtClean="0"/>
              <a:t>Review </a:t>
            </a:r>
            <a:r>
              <a:rPr lang="en-GB" dirty="0"/>
              <a:t>of question paper from Day 1, answers and discussion of issues raised</a:t>
            </a:r>
          </a:p>
          <a:p>
            <a:pPr lvl="1">
              <a:lnSpc>
                <a:spcPct val="120000"/>
              </a:lnSpc>
              <a:buFont typeface="Courier New" panose="02070309020205020404" pitchFamily="49" charset="0"/>
              <a:buChar char="o"/>
            </a:pPr>
            <a:r>
              <a:rPr lang="en-GB" dirty="0" smtClean="0"/>
              <a:t>The </a:t>
            </a:r>
            <a:r>
              <a:rPr lang="en-GB" dirty="0"/>
              <a:t>NEC Short Form of Contract and how it differs from the main NEC  3</a:t>
            </a:r>
          </a:p>
          <a:p>
            <a:pPr lvl="1">
              <a:lnSpc>
                <a:spcPct val="120000"/>
              </a:lnSpc>
              <a:buFont typeface="Courier New" panose="02070309020205020404" pitchFamily="49" charset="0"/>
              <a:buChar char="o"/>
            </a:pPr>
            <a:r>
              <a:rPr lang="en-GB" dirty="0" smtClean="0"/>
              <a:t>Invitations </a:t>
            </a:r>
            <a:r>
              <a:rPr lang="en-GB" dirty="0"/>
              <a:t>to tender (ITT)</a:t>
            </a:r>
          </a:p>
          <a:p>
            <a:pPr lvl="1">
              <a:lnSpc>
                <a:spcPct val="120000"/>
              </a:lnSpc>
              <a:buFont typeface="Courier New" panose="02070309020205020404" pitchFamily="49" charset="0"/>
              <a:buChar char="o"/>
            </a:pPr>
            <a:r>
              <a:rPr lang="en-GB" dirty="0" smtClean="0"/>
              <a:t>Works information</a:t>
            </a:r>
          </a:p>
          <a:p>
            <a:pPr lvl="1">
              <a:lnSpc>
                <a:spcPct val="120000"/>
              </a:lnSpc>
              <a:buFont typeface="Courier New" panose="02070309020205020404" pitchFamily="49" charset="0"/>
              <a:buChar char="o"/>
            </a:pPr>
            <a:r>
              <a:rPr lang="en-GB" dirty="0" smtClean="0"/>
              <a:t>Contract </a:t>
            </a:r>
            <a:r>
              <a:rPr lang="en-GB" dirty="0"/>
              <a:t>data parts 1 and 2</a:t>
            </a:r>
          </a:p>
          <a:p>
            <a:pPr lvl="1">
              <a:lnSpc>
                <a:spcPct val="120000"/>
              </a:lnSpc>
              <a:buFont typeface="Courier New" panose="02070309020205020404" pitchFamily="49" charset="0"/>
              <a:buChar char="o"/>
            </a:pPr>
            <a:r>
              <a:rPr lang="en-GB" dirty="0" smtClean="0"/>
              <a:t>Secondary </a:t>
            </a:r>
            <a:r>
              <a:rPr lang="en-GB" dirty="0"/>
              <a:t>&amp; Option Clauses W, X, Y and Z clauses</a:t>
            </a:r>
          </a:p>
          <a:p>
            <a:pPr lvl="1">
              <a:lnSpc>
                <a:spcPct val="120000"/>
              </a:lnSpc>
              <a:buFont typeface="Courier New" panose="02070309020205020404" pitchFamily="49" charset="0"/>
              <a:buChar char="o"/>
            </a:pPr>
            <a:r>
              <a:rPr lang="en-GB" dirty="0" smtClean="0"/>
              <a:t>Schedule </a:t>
            </a:r>
            <a:r>
              <a:rPr lang="en-GB" dirty="0"/>
              <a:t>of cost components</a:t>
            </a:r>
          </a:p>
          <a:p>
            <a:pPr lvl="1">
              <a:lnSpc>
                <a:spcPct val="120000"/>
              </a:lnSpc>
              <a:buFont typeface="Courier New" panose="02070309020205020404" pitchFamily="49" charset="0"/>
              <a:buChar char="o"/>
            </a:pPr>
            <a:r>
              <a:rPr lang="en-GB" dirty="0" smtClean="0"/>
              <a:t>Dispute </a:t>
            </a:r>
            <a:r>
              <a:rPr lang="en-GB" dirty="0"/>
              <a:t>resolution</a:t>
            </a:r>
          </a:p>
          <a:p>
            <a:pPr lvl="1">
              <a:lnSpc>
                <a:spcPct val="120000"/>
              </a:lnSpc>
              <a:buFont typeface="Courier New" panose="02070309020205020404" pitchFamily="49" charset="0"/>
              <a:buChar char="o"/>
            </a:pPr>
            <a:r>
              <a:rPr lang="en-GB" dirty="0" smtClean="0"/>
              <a:t>Payment </a:t>
            </a:r>
            <a:r>
              <a:rPr lang="en-GB" dirty="0"/>
              <a:t>and the Construction Act and group worked exercise</a:t>
            </a:r>
          </a:p>
          <a:p>
            <a:pPr lvl="1">
              <a:lnSpc>
                <a:spcPct val="120000"/>
              </a:lnSpc>
              <a:buFont typeface="Courier New" panose="02070309020205020404" pitchFamily="49" charset="0"/>
              <a:buChar char="o"/>
            </a:pPr>
            <a:r>
              <a:rPr lang="en-GB" dirty="0" smtClean="0"/>
              <a:t>NEC </a:t>
            </a:r>
            <a:r>
              <a:rPr lang="en-GB" dirty="0"/>
              <a:t>– signed underhand or by deed ( limitation period issues)</a:t>
            </a:r>
          </a:p>
          <a:p>
            <a:pPr lvl="1">
              <a:lnSpc>
                <a:spcPct val="120000"/>
              </a:lnSpc>
              <a:buFont typeface="Courier New" panose="02070309020205020404" pitchFamily="49" charset="0"/>
              <a:buChar char="o"/>
            </a:pPr>
            <a:r>
              <a:rPr lang="en-GB" dirty="0" smtClean="0"/>
              <a:t>Changes </a:t>
            </a:r>
            <a:r>
              <a:rPr lang="en-GB" dirty="0"/>
              <a:t>in the latest NEC 3 April 2013 edition (BIM, Project Bank Accounts etc.)</a:t>
            </a:r>
          </a:p>
          <a:p>
            <a:pPr lvl="1">
              <a:lnSpc>
                <a:spcPct val="120000"/>
              </a:lnSpc>
              <a:buFont typeface="Courier New" panose="02070309020205020404" pitchFamily="49" charset="0"/>
              <a:buChar char="o"/>
            </a:pPr>
            <a:r>
              <a:rPr lang="en-GB" dirty="0" smtClean="0"/>
              <a:t>Questions</a:t>
            </a:r>
            <a:endParaRPr lang="en-GB" dirty="0"/>
          </a:p>
        </p:txBody>
      </p:sp>
      <p:pic>
        <p:nvPicPr>
          <p:cNvPr id="4" name="Picture 2" descr="Z:\Current Clients\Trevor Drury\Docs\MDlogo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150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Payment – Compliance with Construction Act</a:t>
            </a:r>
            <a:endParaRPr lang="en-GB" sz="2400" dirty="0"/>
          </a:p>
        </p:txBody>
      </p:sp>
      <p:sp>
        <p:nvSpPr>
          <p:cNvPr id="3" name="Content Placeholder 2"/>
          <p:cNvSpPr>
            <a:spLocks noGrp="1"/>
          </p:cNvSpPr>
          <p:nvPr>
            <p:ph sz="quarter" idx="1"/>
          </p:nvPr>
        </p:nvSpPr>
        <p:spPr/>
        <p:txBody>
          <a:bodyPr>
            <a:normAutofit/>
          </a:bodyPr>
          <a:lstStyle/>
          <a:p>
            <a:pPr marL="0" indent="0">
              <a:buNone/>
            </a:pPr>
            <a:r>
              <a:rPr lang="en-GB" dirty="0"/>
              <a:t>If the assessment date is the 14th June 2013:</a:t>
            </a:r>
          </a:p>
          <a:p>
            <a:pPr>
              <a:buFont typeface="Courier New" panose="02070309020205020404" pitchFamily="49" charset="0"/>
              <a:buChar char="o"/>
            </a:pPr>
            <a:r>
              <a:rPr lang="en-GB" dirty="0" smtClean="0"/>
              <a:t>When </a:t>
            </a:r>
            <a:r>
              <a:rPr lang="en-GB" dirty="0"/>
              <a:t>does the Certificate and supporting calculations have to be issued ?( no of days and date</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What </a:t>
            </a:r>
            <a:r>
              <a:rPr lang="en-GB" dirty="0"/>
              <a:t>is the Due Date for Payment?  </a:t>
            </a:r>
            <a:endParaRPr lang="en-GB" dirty="0" smtClean="0"/>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What </a:t>
            </a:r>
            <a:r>
              <a:rPr lang="en-GB" dirty="0"/>
              <a:t>is the Final Date for Payment? </a:t>
            </a:r>
            <a:endParaRPr lang="en-GB" dirty="0" smtClean="0"/>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What </a:t>
            </a:r>
            <a:r>
              <a:rPr lang="en-GB" dirty="0"/>
              <a:t>is the latest date for issue of a Notice to Pay Less?</a:t>
            </a:r>
          </a:p>
        </p:txBody>
      </p:sp>
    </p:spTree>
    <p:extLst>
      <p:ext uri="{BB962C8B-B14F-4D97-AF65-F5344CB8AC3E}">
        <p14:creationId xmlns:p14="http://schemas.microsoft.com/office/powerpoint/2010/main" val="3081907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Payment – Compliance with Construction Act</a:t>
            </a:r>
            <a:endParaRPr lang="en-GB" sz="2400" dirty="0"/>
          </a:p>
        </p:txBody>
      </p:sp>
      <p:sp>
        <p:nvSpPr>
          <p:cNvPr id="3" name="Content Placeholder 2"/>
          <p:cNvSpPr>
            <a:spLocks noGrp="1"/>
          </p:cNvSpPr>
          <p:nvPr>
            <p:ph sz="quarter" idx="1"/>
          </p:nvPr>
        </p:nvSpPr>
        <p:spPr/>
        <p:txBody>
          <a:bodyPr>
            <a:normAutofit/>
          </a:bodyPr>
          <a:lstStyle/>
          <a:p>
            <a:pPr marL="0" indent="0">
              <a:buNone/>
            </a:pPr>
            <a:r>
              <a:rPr lang="en-GB" dirty="0"/>
              <a:t>If the assessment date is the 14th June 2013:</a:t>
            </a:r>
          </a:p>
          <a:p>
            <a:pPr>
              <a:buFont typeface="Courier New" panose="02070309020205020404" pitchFamily="49" charset="0"/>
              <a:buChar char="o"/>
            </a:pPr>
            <a:r>
              <a:rPr lang="en-GB" dirty="0" smtClean="0"/>
              <a:t>When </a:t>
            </a:r>
            <a:r>
              <a:rPr lang="en-GB" dirty="0"/>
              <a:t>does the Certificate and supporting calculations have to be issued ? – 5 Days after the Due Date – 26 </a:t>
            </a:r>
            <a:r>
              <a:rPr lang="en-GB" dirty="0" smtClean="0"/>
              <a:t>June</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What </a:t>
            </a:r>
            <a:r>
              <a:rPr lang="en-GB" dirty="0"/>
              <a:t>is the Due Date for Payment? – 21 </a:t>
            </a:r>
            <a:r>
              <a:rPr lang="en-GB" dirty="0" smtClean="0"/>
              <a:t>June</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What </a:t>
            </a:r>
            <a:r>
              <a:rPr lang="en-GB" dirty="0"/>
              <a:t>is the Final Date for Payment? – 5 </a:t>
            </a:r>
            <a:r>
              <a:rPr lang="en-GB" dirty="0" smtClean="0"/>
              <a:t>July</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What </a:t>
            </a:r>
            <a:r>
              <a:rPr lang="en-GB" dirty="0"/>
              <a:t>is the latest date for issue of a Notice to Pay Less? – 28 June</a:t>
            </a:r>
          </a:p>
        </p:txBody>
      </p:sp>
    </p:spTree>
    <p:extLst>
      <p:ext uri="{BB962C8B-B14F-4D97-AF65-F5344CB8AC3E}">
        <p14:creationId xmlns:p14="http://schemas.microsoft.com/office/powerpoint/2010/main" val="18452884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Short Contract</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For projects not requiring sophisticated </a:t>
            </a:r>
            <a:r>
              <a:rPr lang="en-GB" dirty="0" smtClean="0"/>
              <a:t>management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For </a:t>
            </a:r>
            <a:r>
              <a:rPr lang="en-GB" dirty="0"/>
              <a:t>straight forward work – value not the </a:t>
            </a:r>
            <a:r>
              <a:rPr lang="en-GB" dirty="0" smtClean="0"/>
              <a:t>issue</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Of </a:t>
            </a:r>
            <a:r>
              <a:rPr lang="en-GB" dirty="0"/>
              <a:t>low risk to both </a:t>
            </a:r>
            <a:r>
              <a:rPr lang="en-GB" dirty="0" smtClean="0"/>
              <a:t>parties</a:t>
            </a:r>
          </a:p>
          <a:p>
            <a:pPr>
              <a:buFont typeface="Courier New" panose="02070309020205020404" pitchFamily="49" charset="0"/>
              <a:buChar char="o"/>
            </a:pPr>
            <a:endParaRPr lang="en-GB" dirty="0"/>
          </a:p>
          <a:p>
            <a:pPr>
              <a:buFont typeface="Courier New" panose="02070309020205020404" pitchFamily="49" charset="0"/>
              <a:buChar char="o"/>
            </a:pPr>
            <a:r>
              <a:rPr lang="en-GB" dirty="0"/>
              <a:t> </a:t>
            </a:r>
            <a:r>
              <a:rPr lang="en-GB" dirty="0" smtClean="0"/>
              <a:t>Employer </a:t>
            </a:r>
            <a:r>
              <a:rPr lang="en-GB" dirty="0"/>
              <a:t>uses package to invite tenders</a:t>
            </a:r>
          </a:p>
          <a:p>
            <a:pPr lvl="1">
              <a:buFont typeface="Courier New" panose="02070309020205020404" pitchFamily="49" charset="0"/>
              <a:buChar char="o"/>
            </a:pPr>
            <a:r>
              <a:rPr lang="en-GB" dirty="0"/>
              <a:t>Title page, contract data, Contractor’s offer, Employer’s acceptance and Price List</a:t>
            </a:r>
          </a:p>
        </p:txBody>
      </p:sp>
    </p:spTree>
    <p:extLst>
      <p:ext uri="{BB962C8B-B14F-4D97-AF65-F5344CB8AC3E}">
        <p14:creationId xmlns:p14="http://schemas.microsoft.com/office/powerpoint/2010/main" val="4774986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Short Contract</a:t>
            </a:r>
            <a:endParaRPr lang="en-GB" sz="2400" dirty="0"/>
          </a:p>
        </p:txBody>
      </p:sp>
      <p:sp>
        <p:nvSpPr>
          <p:cNvPr id="3" name="Content Placeholder 2"/>
          <p:cNvSpPr>
            <a:spLocks noGrp="1"/>
          </p:cNvSpPr>
          <p:nvPr>
            <p:ph sz="quarter" idx="1"/>
          </p:nvPr>
        </p:nvSpPr>
        <p:spPr/>
        <p:txBody>
          <a:bodyPr>
            <a:normAutofit fontScale="85000" lnSpcReduction="20000"/>
          </a:bodyPr>
          <a:lstStyle/>
          <a:p>
            <a:pPr>
              <a:buFont typeface="Courier New" panose="02070309020205020404" pitchFamily="49" charset="0"/>
              <a:buChar char="o"/>
            </a:pPr>
            <a:r>
              <a:rPr lang="en-GB" dirty="0"/>
              <a:t>Information provided by Contractor only listed in Works Information only if Employer satisfied that it is </a:t>
            </a:r>
            <a:r>
              <a:rPr lang="en-GB" dirty="0" smtClean="0"/>
              <a:t>required</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Works </a:t>
            </a:r>
            <a:r>
              <a:rPr lang="en-GB" dirty="0"/>
              <a:t>Information important as defects based on what is stated in the Works </a:t>
            </a:r>
            <a:r>
              <a:rPr lang="en-GB" dirty="0" smtClean="0"/>
              <a:t>Information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Employer </a:t>
            </a:r>
            <a:r>
              <a:rPr lang="en-GB" dirty="0"/>
              <a:t>may include a list of subcontractors  to select </a:t>
            </a:r>
            <a:r>
              <a:rPr lang="en-GB" dirty="0" smtClean="0"/>
              <a:t>from</a:t>
            </a:r>
          </a:p>
          <a:p>
            <a:pPr>
              <a:buFont typeface="Courier New" panose="02070309020205020404" pitchFamily="49" charset="0"/>
              <a:buChar char="o"/>
            </a:pPr>
            <a:endParaRPr lang="en-GB" dirty="0"/>
          </a:p>
          <a:p>
            <a:pPr>
              <a:buFont typeface="Courier New" panose="02070309020205020404" pitchFamily="49" charset="0"/>
              <a:buChar char="o"/>
            </a:pPr>
            <a:r>
              <a:rPr lang="en-GB" dirty="0"/>
              <a:t>Employer sets out constraints such as requirement to work with other activities/contracts  and any Employer’s work that will impact on the </a:t>
            </a:r>
            <a:r>
              <a:rPr lang="en-GB" dirty="0" smtClean="0"/>
              <a:t>Contractor</a:t>
            </a:r>
          </a:p>
          <a:p>
            <a:pPr>
              <a:buFont typeface="Courier New" panose="02070309020205020404" pitchFamily="49" charset="0"/>
              <a:buChar char="o"/>
            </a:pPr>
            <a:endParaRPr lang="en-GB" dirty="0"/>
          </a:p>
          <a:p>
            <a:pPr>
              <a:buFont typeface="Courier New" panose="02070309020205020404" pitchFamily="49" charset="0"/>
              <a:buChar char="o"/>
            </a:pPr>
            <a:r>
              <a:rPr lang="en-GB" dirty="0"/>
              <a:t>State whether a programme is required and in what </a:t>
            </a:r>
            <a:r>
              <a:rPr lang="en-GB" dirty="0" smtClean="0"/>
              <a:t>form</a:t>
            </a:r>
          </a:p>
          <a:p>
            <a:pPr>
              <a:buFont typeface="Courier New" panose="02070309020205020404" pitchFamily="49" charset="0"/>
              <a:buChar char="o"/>
            </a:pPr>
            <a:endParaRPr lang="en-GB" dirty="0"/>
          </a:p>
          <a:p>
            <a:pPr>
              <a:buFont typeface="Courier New" panose="02070309020205020404" pitchFamily="49" charset="0"/>
              <a:buChar char="o"/>
            </a:pPr>
            <a:r>
              <a:rPr lang="en-GB" dirty="0"/>
              <a:t>Provide list of Adjudicators for  Contractor to select 1</a:t>
            </a:r>
          </a:p>
        </p:txBody>
      </p:sp>
    </p:spTree>
    <p:extLst>
      <p:ext uri="{BB962C8B-B14F-4D97-AF65-F5344CB8AC3E}">
        <p14:creationId xmlns:p14="http://schemas.microsoft.com/office/powerpoint/2010/main" val="24645634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Short Contract</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Other differences with main NEC form:</a:t>
            </a:r>
          </a:p>
          <a:p>
            <a:pPr lvl="1">
              <a:buFont typeface="Courier New" panose="02070309020205020404" pitchFamily="49" charset="0"/>
              <a:buChar char="o"/>
            </a:pPr>
            <a:r>
              <a:rPr lang="en-GB" dirty="0"/>
              <a:t>Contract data is at the front of the document  and with Works Information, Contractors Prices etc. makes the Contractor’s offer and is signed by the Employer , if accepted , to form the contract</a:t>
            </a:r>
          </a:p>
          <a:p>
            <a:pPr lvl="1">
              <a:buFont typeface="Courier New" panose="02070309020205020404" pitchFamily="49" charset="0"/>
              <a:buChar char="o"/>
            </a:pPr>
            <a:r>
              <a:rPr lang="en-GB" dirty="0"/>
              <a:t>No access dates</a:t>
            </a:r>
          </a:p>
          <a:p>
            <a:pPr lvl="1">
              <a:buFont typeface="Courier New" panose="02070309020205020404" pitchFamily="49" charset="0"/>
              <a:buChar char="o"/>
            </a:pPr>
            <a:r>
              <a:rPr lang="en-GB" dirty="0"/>
              <a:t>No PM or Supervisor</a:t>
            </a:r>
          </a:p>
          <a:p>
            <a:pPr lvl="1">
              <a:buFont typeface="Courier New" panose="02070309020205020404" pitchFamily="49" charset="0"/>
              <a:buChar char="o"/>
            </a:pPr>
            <a:r>
              <a:rPr lang="en-GB" dirty="0"/>
              <a:t>No compensation event information for weather</a:t>
            </a:r>
          </a:p>
          <a:p>
            <a:pPr lvl="1">
              <a:buFont typeface="Courier New" panose="02070309020205020404" pitchFamily="49" charset="0"/>
              <a:buChar char="o"/>
            </a:pPr>
            <a:r>
              <a:rPr lang="en-GB" dirty="0"/>
              <a:t>Nothing mentioned regarding Take – Over</a:t>
            </a:r>
          </a:p>
          <a:p>
            <a:pPr lvl="1">
              <a:buFont typeface="Courier New" panose="02070309020205020404" pitchFamily="49" charset="0"/>
              <a:buChar char="o"/>
            </a:pPr>
            <a:r>
              <a:rPr lang="en-GB" dirty="0"/>
              <a:t>There is a Price List page which builds up the Contractor’s price and is flexible in that it can form a schedule of rates with quantities or lump sums</a:t>
            </a:r>
          </a:p>
        </p:txBody>
      </p:sp>
    </p:spTree>
    <p:extLst>
      <p:ext uri="{BB962C8B-B14F-4D97-AF65-F5344CB8AC3E}">
        <p14:creationId xmlns:p14="http://schemas.microsoft.com/office/powerpoint/2010/main" val="27843900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Short Contract</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Works </a:t>
            </a:r>
            <a:r>
              <a:rPr lang="en-GB" dirty="0" smtClean="0"/>
              <a:t>Information</a:t>
            </a:r>
          </a:p>
          <a:p>
            <a:pPr>
              <a:buFont typeface="Courier New" panose="02070309020205020404" pitchFamily="49" charset="0"/>
              <a:buChar char="o"/>
            </a:pPr>
            <a:endParaRPr lang="en-GB" dirty="0"/>
          </a:p>
          <a:p>
            <a:pPr marL="822960" lvl="1" indent="-457200">
              <a:buFont typeface="+mj-lt"/>
              <a:buAutoNum type="arabicPeriod"/>
            </a:pPr>
            <a:r>
              <a:rPr lang="en-GB" dirty="0"/>
              <a:t>Description</a:t>
            </a:r>
          </a:p>
          <a:p>
            <a:pPr marL="822960" lvl="1" indent="-457200">
              <a:buFont typeface="+mj-lt"/>
              <a:buAutoNum type="arabicPeriod"/>
            </a:pPr>
            <a:r>
              <a:rPr lang="en-GB" dirty="0"/>
              <a:t>Drawings</a:t>
            </a:r>
          </a:p>
          <a:p>
            <a:pPr marL="822960" lvl="1" indent="-457200">
              <a:buFont typeface="+mj-lt"/>
              <a:buAutoNum type="arabicPeriod"/>
            </a:pPr>
            <a:r>
              <a:rPr lang="en-GB" dirty="0"/>
              <a:t>Specifications</a:t>
            </a:r>
          </a:p>
          <a:p>
            <a:pPr marL="822960" lvl="1" indent="-457200">
              <a:buFont typeface="+mj-lt"/>
              <a:buAutoNum type="arabicPeriod"/>
            </a:pPr>
            <a:r>
              <a:rPr lang="en-GB" dirty="0"/>
              <a:t>Constraints</a:t>
            </a:r>
          </a:p>
          <a:p>
            <a:pPr marL="822960" lvl="1" indent="-457200">
              <a:buFont typeface="+mj-lt"/>
              <a:buAutoNum type="arabicPeriod"/>
            </a:pPr>
            <a:r>
              <a:rPr lang="en-GB" dirty="0"/>
              <a:t>Requirements for Programme</a:t>
            </a:r>
          </a:p>
          <a:p>
            <a:pPr marL="822960" lvl="1" indent="-457200">
              <a:buFont typeface="+mj-lt"/>
              <a:buAutoNum type="arabicPeriod"/>
            </a:pPr>
            <a:r>
              <a:rPr lang="en-GB" dirty="0"/>
              <a:t>Services &amp; other things provided by Employer</a:t>
            </a:r>
          </a:p>
          <a:p>
            <a:pPr marL="822960" lvl="1" indent="-457200">
              <a:buFont typeface="+mj-lt"/>
              <a:buAutoNum type="arabicPeriod"/>
            </a:pPr>
            <a:r>
              <a:rPr lang="en-GB" dirty="0"/>
              <a:t>Site </a:t>
            </a:r>
            <a:r>
              <a:rPr lang="en-GB" dirty="0" smtClean="0"/>
              <a:t>Information</a:t>
            </a:r>
            <a:endParaRPr lang="en-GB" dirty="0"/>
          </a:p>
        </p:txBody>
      </p:sp>
    </p:spTree>
    <p:extLst>
      <p:ext uri="{BB962C8B-B14F-4D97-AF65-F5344CB8AC3E}">
        <p14:creationId xmlns:p14="http://schemas.microsoft.com/office/powerpoint/2010/main" val="30889737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Short Programme</a:t>
            </a:r>
            <a:endParaRPr lang="en-GB" sz="2400" dirty="0"/>
          </a:p>
        </p:txBody>
      </p:sp>
      <p:sp>
        <p:nvSpPr>
          <p:cNvPr id="3" name="Content Placeholder 2"/>
          <p:cNvSpPr>
            <a:spLocks noGrp="1"/>
          </p:cNvSpPr>
          <p:nvPr>
            <p:ph sz="quarter" idx="1"/>
          </p:nvPr>
        </p:nvSpPr>
        <p:spPr/>
        <p:txBody>
          <a:bodyPr>
            <a:normAutofit fontScale="92500"/>
          </a:bodyPr>
          <a:lstStyle/>
          <a:p>
            <a:pPr>
              <a:buFont typeface="Courier New" panose="02070309020205020404" pitchFamily="49" charset="0"/>
              <a:buChar char="o"/>
            </a:pPr>
            <a:r>
              <a:rPr lang="en-GB" dirty="0"/>
              <a:t>Employer  administers contract but can delegate to </a:t>
            </a:r>
            <a:r>
              <a:rPr lang="en-GB" dirty="0" smtClean="0"/>
              <a:t>others</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Risk </a:t>
            </a:r>
            <a:r>
              <a:rPr lang="en-GB" dirty="0"/>
              <a:t>– No risk register mentioned in contract or formal risk meetings however; Contractor and Employer to cooperate to avoid or reduce effects of </a:t>
            </a:r>
            <a:r>
              <a:rPr lang="en-GB" dirty="0" smtClean="0"/>
              <a:t>risk</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Employer </a:t>
            </a:r>
            <a:r>
              <a:rPr lang="en-GB" dirty="0"/>
              <a:t>has to accept design of Contractor before Contractor allowed to start </a:t>
            </a:r>
            <a:endParaRPr lang="en-GB" dirty="0" smtClean="0"/>
          </a:p>
          <a:p>
            <a:pPr>
              <a:buFont typeface="Courier New" panose="02070309020205020404" pitchFamily="49" charset="0"/>
              <a:buChar char="o"/>
            </a:pPr>
            <a:endParaRPr lang="en-GB" dirty="0"/>
          </a:p>
          <a:p>
            <a:pPr>
              <a:buFont typeface="Courier New" panose="02070309020205020404" pitchFamily="49" charset="0"/>
              <a:buChar char="o"/>
            </a:pPr>
            <a:r>
              <a:rPr lang="en-GB" dirty="0"/>
              <a:t>No provision for </a:t>
            </a:r>
            <a:r>
              <a:rPr lang="en-GB" dirty="0" smtClean="0"/>
              <a:t>inflation</a:t>
            </a:r>
          </a:p>
          <a:p>
            <a:pPr>
              <a:buFont typeface="Courier New" panose="02070309020205020404" pitchFamily="49" charset="0"/>
              <a:buChar char="o"/>
            </a:pPr>
            <a:endParaRPr lang="en-GB" dirty="0"/>
          </a:p>
          <a:p>
            <a:pPr>
              <a:buFont typeface="Courier New" panose="02070309020205020404" pitchFamily="49" charset="0"/>
              <a:buChar char="o"/>
            </a:pPr>
            <a:r>
              <a:rPr lang="en-GB" dirty="0"/>
              <a:t>No provision for advance payments</a:t>
            </a:r>
          </a:p>
        </p:txBody>
      </p:sp>
    </p:spTree>
    <p:extLst>
      <p:ext uri="{BB962C8B-B14F-4D97-AF65-F5344CB8AC3E}">
        <p14:creationId xmlns:p14="http://schemas.microsoft.com/office/powerpoint/2010/main" val="30077397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Short </a:t>
            </a:r>
            <a:r>
              <a:rPr lang="en-GB" sz="2800" dirty="0" smtClean="0"/>
              <a:t>Contract</a:t>
            </a:r>
            <a:endParaRPr lang="en-GB" sz="2400" dirty="0"/>
          </a:p>
        </p:txBody>
      </p:sp>
      <p:sp>
        <p:nvSpPr>
          <p:cNvPr id="3" name="Content Placeholder 2"/>
          <p:cNvSpPr>
            <a:spLocks noGrp="1"/>
          </p:cNvSpPr>
          <p:nvPr>
            <p:ph sz="quarter" idx="1"/>
          </p:nvPr>
        </p:nvSpPr>
        <p:spPr/>
        <p:txBody>
          <a:bodyPr>
            <a:normAutofit/>
          </a:bodyPr>
          <a:lstStyle/>
          <a:p>
            <a:pPr marL="0" indent="0">
              <a:buNone/>
            </a:pPr>
            <a:r>
              <a:rPr lang="en-GB" dirty="0"/>
              <a:t>Payment</a:t>
            </a:r>
          </a:p>
          <a:p>
            <a:pPr lvl="1">
              <a:buFont typeface="Courier New" panose="02070309020205020404" pitchFamily="49" charset="0"/>
              <a:buChar char="o"/>
            </a:pPr>
            <a:r>
              <a:rPr lang="en-GB" dirty="0" smtClean="0"/>
              <a:t>Contractor </a:t>
            </a:r>
            <a:r>
              <a:rPr lang="en-GB" dirty="0"/>
              <a:t>submits application by assessment date </a:t>
            </a:r>
          </a:p>
          <a:p>
            <a:pPr lvl="1">
              <a:buFont typeface="Courier New" panose="02070309020205020404" pitchFamily="49" charset="0"/>
              <a:buChar char="o"/>
            </a:pPr>
            <a:r>
              <a:rPr lang="en-GB" dirty="0" smtClean="0"/>
              <a:t>Employer </a:t>
            </a:r>
            <a:r>
              <a:rPr lang="en-GB" dirty="0"/>
              <a:t>corrects any errors</a:t>
            </a:r>
          </a:p>
          <a:p>
            <a:pPr lvl="1">
              <a:buFont typeface="Courier New" panose="02070309020205020404" pitchFamily="49" charset="0"/>
              <a:buChar char="o"/>
            </a:pPr>
            <a:r>
              <a:rPr lang="en-GB" dirty="0" smtClean="0"/>
              <a:t>Issues </a:t>
            </a:r>
            <a:r>
              <a:rPr lang="en-GB" dirty="0"/>
              <a:t>a notification</a:t>
            </a:r>
          </a:p>
          <a:p>
            <a:pPr lvl="1">
              <a:buFont typeface="Courier New" panose="02070309020205020404" pitchFamily="49" charset="0"/>
              <a:buChar char="o"/>
            </a:pPr>
            <a:r>
              <a:rPr lang="en-GB" dirty="0" smtClean="0"/>
              <a:t>Retention </a:t>
            </a:r>
            <a:r>
              <a:rPr lang="en-GB" dirty="0"/>
              <a:t>taken</a:t>
            </a:r>
          </a:p>
          <a:p>
            <a:pPr lvl="1">
              <a:buFont typeface="Courier New" panose="02070309020205020404" pitchFamily="49" charset="0"/>
              <a:buChar char="o"/>
            </a:pPr>
            <a:r>
              <a:rPr lang="en-GB" dirty="0" smtClean="0"/>
              <a:t>25</a:t>
            </a:r>
            <a:r>
              <a:rPr lang="en-GB" dirty="0"/>
              <a:t>% retained for failure to provide first programme</a:t>
            </a:r>
          </a:p>
          <a:p>
            <a:pPr lvl="1">
              <a:buFont typeface="Courier New" panose="02070309020205020404" pitchFamily="49" charset="0"/>
              <a:buChar char="o"/>
            </a:pPr>
            <a:r>
              <a:rPr lang="en-GB" dirty="0" smtClean="0"/>
              <a:t>Employer </a:t>
            </a:r>
            <a:r>
              <a:rPr lang="en-GB" dirty="0"/>
              <a:t>pays within 3 weeks  after next assessment day (51.1)</a:t>
            </a:r>
          </a:p>
        </p:txBody>
      </p:sp>
    </p:spTree>
    <p:extLst>
      <p:ext uri="{BB962C8B-B14F-4D97-AF65-F5344CB8AC3E}">
        <p14:creationId xmlns:p14="http://schemas.microsoft.com/office/powerpoint/2010/main" val="41338767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Short </a:t>
            </a:r>
            <a:r>
              <a:rPr lang="en-GB" sz="2800" dirty="0" smtClean="0"/>
              <a:t>Contract</a:t>
            </a:r>
            <a:endParaRPr lang="en-GB" sz="2400" dirty="0"/>
          </a:p>
        </p:txBody>
      </p:sp>
      <p:sp>
        <p:nvSpPr>
          <p:cNvPr id="3" name="Content Placeholder 2"/>
          <p:cNvSpPr>
            <a:spLocks noGrp="1"/>
          </p:cNvSpPr>
          <p:nvPr>
            <p:ph sz="quarter" idx="1"/>
          </p:nvPr>
        </p:nvSpPr>
        <p:spPr/>
        <p:txBody>
          <a:bodyPr>
            <a:normAutofit/>
          </a:bodyPr>
          <a:lstStyle/>
          <a:p>
            <a:pPr marL="0" indent="0">
              <a:buNone/>
            </a:pPr>
            <a:r>
              <a:rPr lang="en-GB" dirty="0"/>
              <a:t>Compensation events</a:t>
            </a:r>
          </a:p>
          <a:p>
            <a:pPr lvl="1">
              <a:buFont typeface="Courier New" panose="02070309020205020404" pitchFamily="49" charset="0"/>
              <a:buChar char="o"/>
            </a:pPr>
            <a:r>
              <a:rPr lang="en-GB" dirty="0" smtClean="0"/>
              <a:t>Contractor </a:t>
            </a:r>
            <a:r>
              <a:rPr lang="en-GB" dirty="0"/>
              <a:t>takes risk of weather up to a cap (one seventh</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Quotations </a:t>
            </a:r>
            <a:r>
              <a:rPr lang="en-GB" dirty="0"/>
              <a:t>within 2 </a:t>
            </a:r>
            <a:r>
              <a:rPr lang="en-GB" dirty="0" smtClean="0"/>
              <a:t>weeks</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Employer </a:t>
            </a:r>
            <a:r>
              <a:rPr lang="en-GB" dirty="0"/>
              <a:t>replies within 2 weeks</a:t>
            </a:r>
          </a:p>
        </p:txBody>
      </p:sp>
    </p:spTree>
    <p:extLst>
      <p:ext uri="{BB962C8B-B14F-4D97-AF65-F5344CB8AC3E}">
        <p14:creationId xmlns:p14="http://schemas.microsoft.com/office/powerpoint/2010/main" val="35410514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Dispute Resolution</a:t>
            </a:r>
            <a:endParaRPr lang="en-GB" sz="2400"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Referred to an </a:t>
            </a:r>
            <a:r>
              <a:rPr lang="en-GB" dirty="0" smtClean="0"/>
              <a:t>adjudicator</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Must </a:t>
            </a:r>
            <a:r>
              <a:rPr lang="en-GB" dirty="0"/>
              <a:t>notify of a dispute within 4 weeks of being aware of </a:t>
            </a:r>
            <a:r>
              <a:rPr lang="en-GB" dirty="0" smtClean="0"/>
              <a:t>it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If </a:t>
            </a:r>
            <a:r>
              <a:rPr lang="en-GB" dirty="0"/>
              <a:t>a further 2-4 weeks have passed, a party can refer to </a:t>
            </a:r>
            <a:r>
              <a:rPr lang="en-GB" dirty="0" smtClean="0"/>
              <a:t>adjudication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Failure </a:t>
            </a:r>
            <a:r>
              <a:rPr lang="en-GB" dirty="0"/>
              <a:t>to comply with the above – parties are time </a:t>
            </a:r>
            <a:r>
              <a:rPr lang="en-GB" dirty="0" smtClean="0"/>
              <a:t>barred</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Adjudicator’s </a:t>
            </a:r>
            <a:r>
              <a:rPr lang="en-GB" dirty="0"/>
              <a:t>decision within 4 </a:t>
            </a:r>
            <a:r>
              <a:rPr lang="en-GB" dirty="0" smtClean="0"/>
              <a:t>weeks</a:t>
            </a:r>
          </a:p>
          <a:p>
            <a:pPr>
              <a:buFont typeface="Courier New" panose="02070309020205020404" pitchFamily="49" charset="0"/>
              <a:buChar char="o"/>
            </a:pPr>
            <a:endParaRPr lang="en-GB" dirty="0"/>
          </a:p>
        </p:txBody>
      </p:sp>
    </p:spTree>
    <p:extLst>
      <p:ext uri="{BB962C8B-B14F-4D97-AF65-F5344CB8AC3E}">
        <p14:creationId xmlns:p14="http://schemas.microsoft.com/office/powerpoint/2010/main" val="4069005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Works Information</a:t>
            </a:r>
            <a:endParaRPr lang="en-GB"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smtClean="0"/>
              <a:t>Good </a:t>
            </a:r>
            <a:r>
              <a:rPr lang="en-GB" dirty="0"/>
              <a:t>Works information reduces misunderstanding and disputes</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Works </a:t>
            </a:r>
            <a:r>
              <a:rPr lang="en-GB" dirty="0"/>
              <a:t>information is defined at 11.2 (19) </a:t>
            </a:r>
            <a:endParaRPr lang="en-GB" dirty="0" smtClean="0"/>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It </a:t>
            </a:r>
            <a:r>
              <a:rPr lang="en-GB" dirty="0"/>
              <a:t>should be “ a complete and precise statement of the Employer’s requirements. If it is not, there is a risk that the Contractor will interpret it differently from the Employer’s intention</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Works </a:t>
            </a:r>
            <a:r>
              <a:rPr lang="en-GB" dirty="0"/>
              <a:t>information is provided by the Employer and the Contractor. Both are separated</a:t>
            </a:r>
          </a:p>
        </p:txBody>
      </p:sp>
    </p:spTree>
    <p:extLst>
      <p:ext uri="{BB962C8B-B14F-4D97-AF65-F5344CB8AC3E}">
        <p14:creationId xmlns:p14="http://schemas.microsoft.com/office/powerpoint/2010/main" val="30046543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Dispute Resolution</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Parties carry on as if matter had not been referred to adjudication</a:t>
            </a:r>
          </a:p>
          <a:p>
            <a:pPr>
              <a:buFont typeface="Courier New" panose="02070309020205020404" pitchFamily="49" charset="0"/>
              <a:buChar char="o"/>
            </a:pPr>
            <a:endParaRPr lang="en-GB" dirty="0"/>
          </a:p>
          <a:p>
            <a:pPr>
              <a:buFont typeface="Courier New" panose="02070309020205020404" pitchFamily="49" charset="0"/>
              <a:buChar char="o"/>
            </a:pPr>
            <a:r>
              <a:rPr lang="en-GB" dirty="0"/>
              <a:t>Decision binding until finally determined by the </a:t>
            </a:r>
            <a:r>
              <a:rPr lang="en-GB" dirty="0" smtClean="0"/>
              <a:t>tribunal</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Arbitration </a:t>
            </a:r>
            <a:r>
              <a:rPr lang="en-GB" dirty="0"/>
              <a:t>only after </a:t>
            </a:r>
            <a:r>
              <a:rPr lang="en-GB" dirty="0" smtClean="0"/>
              <a:t>adjudication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Has </a:t>
            </a:r>
            <a:r>
              <a:rPr lang="en-GB" dirty="0"/>
              <a:t>to notify other party within 4 weeks of Adjudicator’s decision</a:t>
            </a:r>
          </a:p>
        </p:txBody>
      </p:sp>
    </p:spTree>
    <p:extLst>
      <p:ext uri="{BB962C8B-B14F-4D97-AF65-F5344CB8AC3E}">
        <p14:creationId xmlns:p14="http://schemas.microsoft.com/office/powerpoint/2010/main" val="28189076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Changes in the NEC 3 2013 Version</a:t>
            </a:r>
            <a:endParaRPr lang="en-GB" sz="2400" dirty="0"/>
          </a:p>
        </p:txBody>
      </p:sp>
      <p:sp>
        <p:nvSpPr>
          <p:cNvPr id="3" name="Content Placeholder 2"/>
          <p:cNvSpPr>
            <a:spLocks noGrp="1"/>
          </p:cNvSpPr>
          <p:nvPr>
            <p:ph sz="quarter" idx="1"/>
          </p:nvPr>
        </p:nvSpPr>
        <p:spPr/>
        <p:txBody>
          <a:bodyPr>
            <a:normAutofit/>
          </a:bodyPr>
          <a:lstStyle/>
          <a:p>
            <a:pPr marL="0" indent="0">
              <a:buNone/>
            </a:pPr>
            <a:r>
              <a:rPr lang="en-GB" dirty="0"/>
              <a:t>The main changes are:</a:t>
            </a:r>
          </a:p>
          <a:p>
            <a:pPr lvl="1">
              <a:buFont typeface="Courier New" panose="02070309020205020404" pitchFamily="49" charset="0"/>
              <a:buChar char="o"/>
            </a:pPr>
            <a:r>
              <a:rPr lang="en-GB" dirty="0" smtClean="0"/>
              <a:t>Updated </a:t>
            </a:r>
            <a:r>
              <a:rPr lang="en-GB" dirty="0"/>
              <a:t>with amendments e.g. Changes to Construction </a:t>
            </a:r>
            <a:r>
              <a:rPr lang="en-GB" dirty="0" smtClean="0"/>
              <a:t>Act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Introduction </a:t>
            </a:r>
            <a:r>
              <a:rPr lang="en-GB" dirty="0"/>
              <a:t>of Project Bank </a:t>
            </a:r>
            <a:r>
              <a:rPr lang="en-GB" dirty="0" smtClean="0"/>
              <a:t>Accounts</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Requirement </a:t>
            </a:r>
            <a:r>
              <a:rPr lang="en-GB" dirty="0"/>
              <a:t>for Contractor to submit applications for </a:t>
            </a:r>
            <a:r>
              <a:rPr lang="en-GB" dirty="0" smtClean="0"/>
              <a:t>payment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Some </a:t>
            </a:r>
            <a:r>
              <a:rPr lang="en-GB" dirty="0"/>
              <a:t>changes to 61.1, 61.3, </a:t>
            </a:r>
            <a:r>
              <a:rPr lang="en-GB" dirty="0" smtClean="0"/>
              <a:t>61.4</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Updated </a:t>
            </a:r>
            <a:r>
              <a:rPr lang="en-GB" dirty="0"/>
              <a:t>to incorporate BIM</a:t>
            </a:r>
          </a:p>
        </p:txBody>
      </p:sp>
    </p:spTree>
    <p:extLst>
      <p:ext uri="{BB962C8B-B14F-4D97-AF65-F5344CB8AC3E}">
        <p14:creationId xmlns:p14="http://schemas.microsoft.com/office/powerpoint/2010/main" val="28840994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Executing the Contract</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No where to sign in the main form</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Letter </a:t>
            </a:r>
            <a:r>
              <a:rPr lang="en-GB" dirty="0"/>
              <a:t>bringing contract together – “under hand” 6 years limitation of liability </a:t>
            </a:r>
            <a:endParaRPr lang="en-GB" dirty="0" smtClean="0"/>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If </a:t>
            </a:r>
            <a:r>
              <a:rPr lang="en-GB" dirty="0"/>
              <a:t>12 year limitation period is required, a deed will be necessary. This will need to be a separately drafted  agreement which should also list all of the documents that form the agreement between the </a:t>
            </a:r>
            <a:r>
              <a:rPr lang="en-GB" dirty="0" smtClean="0"/>
              <a:t>parties</a:t>
            </a:r>
            <a:endParaRPr lang="en-GB" dirty="0"/>
          </a:p>
        </p:txBody>
      </p:sp>
    </p:spTree>
    <p:extLst>
      <p:ext uri="{BB962C8B-B14F-4D97-AF65-F5344CB8AC3E}">
        <p14:creationId xmlns:p14="http://schemas.microsoft.com/office/powerpoint/2010/main" val="28840994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2420888"/>
            <a:ext cx="7467600" cy="4009656"/>
          </a:xfrm>
        </p:spPr>
        <p:txBody>
          <a:bodyPr>
            <a:normAutofit/>
          </a:bodyPr>
          <a:lstStyle/>
          <a:p>
            <a:pPr marL="0" indent="0" algn="ctr">
              <a:buNone/>
            </a:pPr>
            <a:r>
              <a:rPr lang="en-GB" dirty="0"/>
              <a:t>If you have any questions please contact </a:t>
            </a:r>
            <a:endParaRPr lang="en-GB" dirty="0" smtClean="0"/>
          </a:p>
          <a:p>
            <a:pPr marL="0" indent="0" algn="ctr">
              <a:buNone/>
            </a:pPr>
            <a:endParaRPr lang="en-GB" sz="3200" dirty="0" smtClean="0"/>
          </a:p>
          <a:p>
            <a:pPr marL="0" indent="0" algn="ctr">
              <a:buNone/>
            </a:pPr>
            <a:r>
              <a:rPr lang="en-GB" sz="3200" dirty="0" smtClean="0">
                <a:solidFill>
                  <a:srgbClr val="C00000"/>
                </a:solidFill>
              </a:rPr>
              <a:t>trevor.drury@morecraft-drury.com</a:t>
            </a:r>
          </a:p>
          <a:p>
            <a:pPr marL="0" indent="0" algn="ctr">
              <a:buNone/>
            </a:pPr>
            <a:endParaRPr lang="en-GB" dirty="0"/>
          </a:p>
          <a:p>
            <a:pPr marL="0" indent="0" algn="ctr">
              <a:buNone/>
            </a:pPr>
            <a:r>
              <a:rPr lang="en-GB" sz="2000" dirty="0" err="1"/>
              <a:t>Morecraft</a:t>
            </a:r>
            <a:r>
              <a:rPr lang="en-GB" sz="2000" dirty="0"/>
              <a:t> Drury</a:t>
            </a:r>
          </a:p>
          <a:p>
            <a:pPr marL="0" indent="0" algn="ctr">
              <a:buNone/>
            </a:pPr>
            <a:r>
              <a:rPr lang="en-GB" sz="2000" dirty="0"/>
              <a:t>Central Court</a:t>
            </a:r>
          </a:p>
          <a:p>
            <a:pPr marL="0" indent="0" algn="ctr">
              <a:buNone/>
            </a:pPr>
            <a:r>
              <a:rPr lang="en-GB" sz="2000" dirty="0"/>
              <a:t>25 Southampton Buildings</a:t>
            </a:r>
          </a:p>
          <a:p>
            <a:pPr marL="0" indent="0" algn="ctr">
              <a:buNone/>
            </a:pPr>
            <a:r>
              <a:rPr lang="en-GB" sz="2000" dirty="0"/>
              <a:t>London WC2A  1AL</a:t>
            </a:r>
          </a:p>
          <a:p>
            <a:pPr marL="0" indent="0" algn="ctr">
              <a:buNone/>
            </a:pPr>
            <a:r>
              <a:rPr lang="en-GB" sz="2000" dirty="0"/>
              <a:t>www.morecraft-drury.com</a:t>
            </a:r>
          </a:p>
        </p:txBody>
      </p:sp>
      <p:sp>
        <p:nvSpPr>
          <p:cNvPr id="5" name="Title 1"/>
          <p:cNvSpPr txBox="1">
            <a:spLocks/>
          </p:cNvSpPr>
          <p:nvPr/>
        </p:nvSpPr>
        <p:spPr>
          <a:xfrm>
            <a:off x="1403276" y="1392537"/>
            <a:ext cx="6172200" cy="864096"/>
          </a:xfrm>
          <a:prstGeom prst="rect">
            <a:avLst/>
          </a:prstGeom>
        </p:spPr>
        <p:txBody>
          <a:bodyPr vert="horz" anchor="b">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5400" dirty="0" smtClean="0"/>
              <a:t>Thank You</a:t>
            </a:r>
            <a:endParaRPr lang="en-GB" sz="5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503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Works Information</a:t>
            </a:r>
            <a:endParaRPr lang="en-GB"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Employer’s Works information includes:</a:t>
            </a:r>
          </a:p>
          <a:p>
            <a:pPr lvl="1">
              <a:buFont typeface="Courier New" panose="02070309020205020404" pitchFamily="49" charset="0"/>
              <a:buChar char="o"/>
            </a:pPr>
            <a:r>
              <a:rPr lang="en-GB" dirty="0"/>
              <a:t>Technical information, specifications  and drawings</a:t>
            </a:r>
          </a:p>
          <a:p>
            <a:pPr lvl="1">
              <a:buFont typeface="Courier New" panose="02070309020205020404" pitchFamily="49" charset="0"/>
              <a:buChar char="o"/>
            </a:pPr>
            <a:r>
              <a:rPr lang="en-GB" dirty="0"/>
              <a:t> Constraints</a:t>
            </a:r>
          </a:p>
          <a:p>
            <a:pPr lvl="1">
              <a:buFont typeface="Courier New" panose="02070309020205020404" pitchFamily="49" charset="0"/>
              <a:buChar char="o"/>
            </a:pPr>
            <a:r>
              <a:rPr lang="en-GB" dirty="0"/>
              <a:t> Requirements for work to be designed by the Contract</a:t>
            </a:r>
          </a:p>
          <a:p>
            <a:pPr lvl="1">
              <a:buFont typeface="Courier New" panose="02070309020205020404" pitchFamily="49" charset="0"/>
              <a:buChar char="o"/>
            </a:pPr>
            <a:endParaRPr lang="en-GB" dirty="0"/>
          </a:p>
          <a:p>
            <a:pPr>
              <a:buFont typeface="Courier New" panose="02070309020205020404" pitchFamily="49" charset="0"/>
              <a:buChar char="o"/>
            </a:pPr>
            <a:r>
              <a:rPr lang="en-GB" dirty="0" smtClean="0"/>
              <a:t>Contractor’s </a:t>
            </a:r>
            <a:r>
              <a:rPr lang="en-GB" dirty="0"/>
              <a:t>Works information is particulars of the Contractor’s design </a:t>
            </a:r>
          </a:p>
          <a:p>
            <a:pPr>
              <a:buFont typeface="Courier New" panose="02070309020205020404" pitchFamily="49" charset="0"/>
              <a:buChar char="o"/>
            </a:pPr>
            <a:r>
              <a:rPr lang="en-GB" dirty="0" smtClean="0"/>
              <a:t>Contractor’s </a:t>
            </a:r>
            <a:r>
              <a:rPr lang="en-GB" dirty="0"/>
              <a:t>primary obligation is to provide the Works in accordance with the Works Information (20.1) and hence why it is important to get it right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7092000" cy="634082"/>
          </a:xfrm>
        </p:spPr>
        <p:txBody>
          <a:bodyPr>
            <a:normAutofit/>
          </a:bodyPr>
          <a:lstStyle/>
          <a:p>
            <a:r>
              <a:rPr lang="en-GB" sz="2800" dirty="0" smtClean="0"/>
              <a:t>Works Information</a:t>
            </a:r>
            <a:endParaRPr lang="en-GB" dirty="0"/>
          </a:p>
        </p:txBody>
      </p:sp>
      <p:sp>
        <p:nvSpPr>
          <p:cNvPr id="3" name="Content Placeholder 2"/>
          <p:cNvSpPr>
            <a:spLocks noGrp="1"/>
          </p:cNvSpPr>
          <p:nvPr>
            <p:ph sz="quarter" idx="1"/>
          </p:nvPr>
        </p:nvSpPr>
        <p:spPr/>
        <p:txBody>
          <a:bodyPr>
            <a:normAutofit fontScale="92500" lnSpcReduction="20000"/>
          </a:bodyPr>
          <a:lstStyle/>
          <a:p>
            <a:pPr>
              <a:buFont typeface="Courier New" panose="02070309020205020404" pitchFamily="49" charset="0"/>
              <a:buChar char="o"/>
            </a:pPr>
            <a:r>
              <a:rPr lang="en-GB" dirty="0"/>
              <a:t>The Contract Data sets out where the Works Information is to be </a:t>
            </a:r>
            <a:r>
              <a:rPr lang="en-GB" dirty="0" smtClean="0"/>
              <a:t>found</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Works </a:t>
            </a:r>
            <a:r>
              <a:rPr lang="en-GB" dirty="0"/>
              <a:t>information should not repeat, contradict or create an ambiguity with the Contract Data or Conditions of </a:t>
            </a:r>
            <a:r>
              <a:rPr lang="en-GB" dirty="0" smtClean="0"/>
              <a:t>Contract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Works </a:t>
            </a:r>
            <a:r>
              <a:rPr lang="en-GB" dirty="0"/>
              <a:t>Information is different to Site Information – Site Information describes the site before commencement and Works Information describes what is to be done on the site</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Works </a:t>
            </a:r>
            <a:r>
              <a:rPr lang="en-GB" dirty="0"/>
              <a:t>Information and Site Information is incorporated into the Contract by reference to documents listed in the Contract  Data.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Works Information</a:t>
            </a:r>
            <a:endParaRPr lang="en-GB" sz="2400"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Site Information includes:</a:t>
            </a:r>
          </a:p>
          <a:p>
            <a:pPr lvl="1">
              <a:buFont typeface="Courier New" panose="02070309020205020404" pitchFamily="49" charset="0"/>
              <a:buChar char="o"/>
            </a:pPr>
            <a:r>
              <a:rPr lang="en-GB" dirty="0"/>
              <a:t>Subsoil investigations</a:t>
            </a:r>
          </a:p>
          <a:p>
            <a:pPr lvl="1">
              <a:buFont typeface="Courier New" panose="02070309020205020404" pitchFamily="49" charset="0"/>
              <a:buChar char="o"/>
            </a:pPr>
            <a:r>
              <a:rPr lang="en-GB" dirty="0"/>
              <a:t>Reports obtained by Employer  e.g. Hydrographic data</a:t>
            </a:r>
          </a:p>
          <a:p>
            <a:pPr lvl="1">
              <a:buFont typeface="Courier New" panose="02070309020205020404" pitchFamily="49" charset="0"/>
              <a:buChar char="o"/>
            </a:pPr>
            <a:r>
              <a:rPr lang="en-GB" dirty="0" smtClean="0"/>
              <a:t>Reference </a:t>
            </a:r>
            <a:r>
              <a:rPr lang="en-GB" dirty="0"/>
              <a:t>to publicly available documents concerning the site</a:t>
            </a:r>
          </a:p>
          <a:p>
            <a:pPr lvl="1">
              <a:buFont typeface="Courier New" panose="02070309020205020404" pitchFamily="49" charset="0"/>
              <a:buChar char="o"/>
            </a:pPr>
            <a:r>
              <a:rPr lang="en-GB" dirty="0" smtClean="0"/>
              <a:t>Charted </a:t>
            </a:r>
            <a:r>
              <a:rPr lang="en-GB" dirty="0"/>
              <a:t>services</a:t>
            </a:r>
          </a:p>
          <a:p>
            <a:pPr lvl="1">
              <a:buFont typeface="Courier New" panose="02070309020205020404" pitchFamily="49" charset="0"/>
              <a:buChar char="o"/>
            </a:pPr>
            <a:r>
              <a:rPr lang="en-GB" dirty="0" smtClean="0"/>
              <a:t>Information </a:t>
            </a:r>
            <a:r>
              <a:rPr lang="en-GB" dirty="0"/>
              <a:t>about buildings ,structures  and machinery</a:t>
            </a:r>
          </a:p>
          <a:p>
            <a:pPr>
              <a:buFont typeface="Courier New" panose="02070309020205020404" pitchFamily="49" charset="0"/>
              <a:buChar char="o"/>
            </a:pPr>
            <a:r>
              <a:rPr lang="en-GB" dirty="0" smtClean="0"/>
              <a:t>Distinction </a:t>
            </a:r>
            <a:r>
              <a:rPr lang="en-GB" dirty="0"/>
              <a:t>between Works Information &amp; pricing documents</a:t>
            </a:r>
          </a:p>
          <a:p>
            <a:pPr lvl="1">
              <a:buFont typeface="Courier New" panose="02070309020205020404" pitchFamily="49" charset="0"/>
              <a:buChar char="o"/>
            </a:pPr>
            <a:r>
              <a:rPr lang="en-GB" dirty="0"/>
              <a:t>Pricing information explains prices and does not describe the Works</a:t>
            </a:r>
          </a:p>
          <a:p>
            <a:pPr lvl="1">
              <a:buFont typeface="Courier New" panose="02070309020205020404" pitchFamily="49" charset="0"/>
              <a:buChar char="o"/>
            </a:pPr>
            <a:r>
              <a:rPr lang="en-GB" dirty="0"/>
              <a:t>Pricing documents do not change the Contractor’s obligations  to provide the Works in accordance with the Works Information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Works Information</a:t>
            </a:r>
            <a:endParaRPr lang="en-GB" sz="2400"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Unlike some contracts there is no hierarchy of documents save that the Works Information has priority over the Contractors </a:t>
            </a:r>
            <a:r>
              <a:rPr lang="en-GB" dirty="0" smtClean="0"/>
              <a:t>information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Ambiguities </a:t>
            </a:r>
            <a:r>
              <a:rPr lang="en-GB" dirty="0"/>
              <a:t>are to be dealt with by the PM under 17.1 by the issue of an </a:t>
            </a:r>
            <a:r>
              <a:rPr lang="en-GB" dirty="0" smtClean="0"/>
              <a:t>Instruction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This </a:t>
            </a:r>
            <a:r>
              <a:rPr lang="en-GB" dirty="0"/>
              <a:t>leads to a Compensation Event under 60.1 (1) unless as a result of the Contractor changing his design to comply with the Works </a:t>
            </a:r>
            <a:r>
              <a:rPr lang="en-GB" dirty="0" smtClean="0"/>
              <a:t>Information</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Ambiguities </a:t>
            </a:r>
            <a:r>
              <a:rPr lang="en-GB" dirty="0"/>
              <a:t>in the Site Information is resolved in favour of the Contractor</a:t>
            </a:r>
          </a:p>
          <a:p>
            <a:pPr lvl="1"/>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Works Information</a:t>
            </a:r>
            <a:endParaRPr lang="en-GB" sz="2800"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Must be clear, complete and precise</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Standard </a:t>
            </a:r>
            <a:r>
              <a:rPr lang="en-GB" dirty="0"/>
              <a:t>specifications should be reviewed and amended before incorporation and  great care should be taken. Many claims have arisen out of cutting and pasting  specifications from previous jobs</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Specifications </a:t>
            </a:r>
            <a:r>
              <a:rPr lang="en-GB" dirty="0"/>
              <a:t>should be checked for consistency with other  contract </a:t>
            </a:r>
            <a:r>
              <a:rPr lang="en-GB" dirty="0" smtClean="0"/>
              <a:t>documents</a:t>
            </a:r>
          </a:p>
          <a:p>
            <a:pPr>
              <a:buFont typeface="Courier New" panose="02070309020205020404" pitchFamily="49" charset="0"/>
              <a:buChar char="o"/>
            </a:pPr>
            <a:endParaRPr lang="en-GB" dirty="0"/>
          </a:p>
          <a:p>
            <a:pPr>
              <a:buFont typeface="Courier New" panose="02070309020205020404" pitchFamily="49" charset="0"/>
              <a:buChar char="o"/>
            </a:pPr>
            <a:r>
              <a:rPr lang="en-GB" dirty="0"/>
              <a:t> Avoid subjective requirements such as “in the opinion of</a:t>
            </a:r>
            <a:r>
              <a:rPr lang="en-GB" dirty="0" smtClean="0"/>
              <a:t>”</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697</TotalTime>
  <Words>2915</Words>
  <Application>Microsoft Office PowerPoint</Application>
  <PresentationFormat>On-screen Show (4:3)</PresentationFormat>
  <Paragraphs>405</Paragraphs>
  <Slides>43</Slides>
  <Notes>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Theme1</vt:lpstr>
      <vt:lpstr>NEC 3 - Part 2</vt:lpstr>
      <vt:lpstr>Programme</vt:lpstr>
      <vt:lpstr>Programme</vt:lpstr>
      <vt:lpstr>Works Information</vt:lpstr>
      <vt:lpstr>Works Information</vt:lpstr>
      <vt:lpstr>Works Information</vt:lpstr>
      <vt:lpstr>Works Information</vt:lpstr>
      <vt:lpstr>Works Information</vt:lpstr>
      <vt:lpstr>Works Information</vt:lpstr>
      <vt:lpstr>Works Information</vt:lpstr>
      <vt:lpstr>Works Information</vt:lpstr>
      <vt:lpstr>Contract Data</vt:lpstr>
      <vt:lpstr>Contract Data</vt:lpstr>
      <vt:lpstr>Contract Data</vt:lpstr>
      <vt:lpstr>Contract Data</vt:lpstr>
      <vt:lpstr>Contract Data</vt:lpstr>
      <vt:lpstr>Contract Data</vt:lpstr>
      <vt:lpstr>Assessing Compensation Events</vt:lpstr>
      <vt:lpstr>Assessing Compensation Events</vt:lpstr>
      <vt:lpstr>Assessing Compensation Events</vt:lpstr>
      <vt:lpstr>Secondary Options</vt:lpstr>
      <vt:lpstr>Secondary Options</vt:lpstr>
      <vt:lpstr>Secondary Options</vt:lpstr>
      <vt:lpstr>Payment – Compliance with Construction Act</vt:lpstr>
      <vt:lpstr>Payment – Compliance with Construction Act</vt:lpstr>
      <vt:lpstr>Payment – Compliance with Construction Act</vt:lpstr>
      <vt:lpstr>Payment – Compliance with Construction Act</vt:lpstr>
      <vt:lpstr>Payment – Compliance with Construction Act</vt:lpstr>
      <vt:lpstr>June 2013</vt:lpstr>
      <vt:lpstr>Payment – Compliance with Construction Act</vt:lpstr>
      <vt:lpstr>Payment – Compliance with Construction Act</vt:lpstr>
      <vt:lpstr>Short Contract</vt:lpstr>
      <vt:lpstr>Short Contract</vt:lpstr>
      <vt:lpstr>Short Contract</vt:lpstr>
      <vt:lpstr>Short Contract</vt:lpstr>
      <vt:lpstr>Short Programme</vt:lpstr>
      <vt:lpstr>Short Contract</vt:lpstr>
      <vt:lpstr>Short Contract</vt:lpstr>
      <vt:lpstr>Dispute Resolution</vt:lpstr>
      <vt:lpstr>Dispute Resolution</vt:lpstr>
      <vt:lpstr>Changes in the NEC 3 2013 Version</vt:lpstr>
      <vt:lpstr>Executing the Contract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THE RISKS!</dc:title>
  <dc:creator>Helen</dc:creator>
  <cp:lastModifiedBy>ET 4</cp:lastModifiedBy>
  <cp:revision>73</cp:revision>
  <dcterms:created xsi:type="dcterms:W3CDTF">2014-04-27T13:41:41Z</dcterms:created>
  <dcterms:modified xsi:type="dcterms:W3CDTF">2014-09-11T08:27:45Z</dcterms:modified>
</cp:coreProperties>
</file>